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1"/>
  </p:notesMasterIdLst>
  <p:sldIdLst>
    <p:sldId id="411" r:id="rId2"/>
    <p:sldId id="393" r:id="rId3"/>
    <p:sldId id="321" r:id="rId4"/>
    <p:sldId id="324" r:id="rId5"/>
    <p:sldId id="325" r:id="rId6"/>
    <p:sldId id="405" r:id="rId7"/>
    <p:sldId id="397" r:id="rId8"/>
    <p:sldId id="404" r:id="rId9"/>
    <p:sldId id="326" r:id="rId10"/>
    <p:sldId id="390" r:id="rId11"/>
    <p:sldId id="398" r:id="rId12"/>
    <p:sldId id="364" r:id="rId13"/>
    <p:sldId id="394" r:id="rId14"/>
    <p:sldId id="328" r:id="rId15"/>
    <p:sldId id="384" r:id="rId16"/>
    <p:sldId id="375" r:id="rId17"/>
    <p:sldId id="392" r:id="rId18"/>
    <p:sldId id="376" r:id="rId19"/>
    <p:sldId id="333" r:id="rId20"/>
    <p:sldId id="334" r:id="rId21"/>
    <p:sldId id="402" r:id="rId22"/>
    <p:sldId id="339" r:id="rId23"/>
    <p:sldId id="366" r:id="rId24"/>
    <p:sldId id="286" r:id="rId25"/>
    <p:sldId id="345" r:id="rId26"/>
    <p:sldId id="396" r:id="rId27"/>
    <p:sldId id="347" r:id="rId28"/>
    <p:sldId id="351" r:id="rId29"/>
    <p:sldId id="352" r:id="rId30"/>
    <p:sldId id="400" r:id="rId31"/>
    <p:sldId id="348" r:id="rId32"/>
    <p:sldId id="349" r:id="rId33"/>
    <p:sldId id="350" r:id="rId34"/>
    <p:sldId id="382" r:id="rId35"/>
    <p:sldId id="401" r:id="rId36"/>
    <p:sldId id="395" r:id="rId37"/>
    <p:sldId id="406" r:id="rId38"/>
    <p:sldId id="408" r:id="rId39"/>
    <p:sldId id="41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CC"/>
    <a:srgbClr val="C80085"/>
    <a:srgbClr val="FFD1D1"/>
    <a:srgbClr val="A50021"/>
    <a:srgbClr val="660033"/>
    <a:srgbClr val="000066"/>
    <a:srgbClr val="003399"/>
    <a:srgbClr val="66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29" autoAdjust="0"/>
  </p:normalViewPr>
  <p:slideViewPr>
    <p:cSldViewPr>
      <p:cViewPr>
        <p:scale>
          <a:sx n="76" d="100"/>
          <a:sy n="76" d="100"/>
        </p:scale>
        <p:origin x="-1248" y="168"/>
      </p:cViewPr>
      <p:guideLst>
        <p:guide orient="horz" pos="2160"/>
        <p:guide pos="2880"/>
      </p:guideLst>
    </p:cSldViewPr>
  </p:slideViewPr>
  <p:outlineViewPr>
    <p:cViewPr>
      <p:scale>
        <a:sx n="33" d="100"/>
        <a:sy n="33" d="100"/>
      </p:scale>
      <p:origin x="0" y="22050"/>
    </p:cViewPr>
  </p:outlineViewPr>
  <p:notesTextViewPr>
    <p:cViewPr>
      <p:scale>
        <a:sx n="100" d="100"/>
        <a:sy n="100" d="100"/>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tr-TR"/>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tr-TR"/>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tr-TR"/>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75F6984-1FF2-4FCA-AFF8-870996D82F4F}" type="slidenum">
              <a:rPr lang="tr-TR"/>
              <a:pPr>
                <a:defRPr/>
              </a:pPr>
              <a:t>‹#›</a:t>
            </a:fld>
            <a:endParaRPr lang="tr-TR"/>
          </a:p>
        </p:txBody>
      </p:sp>
    </p:spTree>
    <p:extLst>
      <p:ext uri="{BB962C8B-B14F-4D97-AF65-F5344CB8AC3E}">
        <p14:creationId xmlns:p14="http://schemas.microsoft.com/office/powerpoint/2010/main" val="2387311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047B554C-8820-4AFB-BFB1-B98C9C249DA7}" type="slidenum">
              <a:rPr lang="tr-TR" sz="1200" b="0" smtClean="0">
                <a:solidFill>
                  <a:prstClr val="black"/>
                </a:solidFill>
                <a:latin typeface="Arial" pitchFamily="34" charset="0"/>
              </a:rPr>
              <a:pPr eaLnBrk="1" hangingPunct="1"/>
              <a:t>3</a:t>
            </a:fld>
            <a:endParaRPr lang="tr-TR" sz="1200" b="0" dirty="0" smtClean="0">
              <a:solidFill>
                <a:prstClr val="black"/>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5" name="4 Slayt Numarası Yer Tutucusu"/>
          <p:cNvSpPr>
            <a:spLocks noGrp="1"/>
          </p:cNvSpPr>
          <p:nvPr>
            <p:ph type="sldNum" sz="quarter" idx="11"/>
          </p:nvPr>
        </p:nvSpPr>
        <p:spPr/>
        <p:txBody>
          <a:bodyPr/>
          <a:lstStyle/>
          <a:p>
            <a:fld id="{AF3F4888-BB20-4AEF-A0BD-A649C71E4FDE}" type="slidenum">
              <a:rPr lang="tr-TR" smtClean="0">
                <a:solidFill>
                  <a:prstClr val="black"/>
                </a:solidFill>
              </a:rPr>
              <a:pPr/>
              <a:t>4</a:t>
            </a:fld>
            <a:endParaRPr lang="tr-T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A835014-5617-4899-9572-05705512F887}" type="slidenum">
              <a:rPr lang="tr-TR" sz="1200" b="0" smtClean="0">
                <a:solidFill>
                  <a:prstClr val="black"/>
                </a:solidFill>
                <a:latin typeface="Arial" pitchFamily="34" charset="0"/>
              </a:rPr>
              <a:pPr eaLnBrk="1" hangingPunct="1"/>
              <a:t>9</a:t>
            </a:fld>
            <a:endParaRPr lang="tr-TR" sz="1200" b="0" dirty="0" smtClean="0">
              <a:solidFill>
                <a:prstClr val="black"/>
              </a:solidFill>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tr-TR"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A835014-5617-4899-9572-05705512F887}" type="slidenum">
              <a:rPr lang="tr-TR" sz="1200" b="0" smtClean="0">
                <a:solidFill>
                  <a:prstClr val="black"/>
                </a:solidFill>
                <a:latin typeface="Arial" pitchFamily="34" charset="0"/>
              </a:rPr>
              <a:pPr eaLnBrk="1" hangingPunct="1"/>
              <a:t>10</a:t>
            </a:fld>
            <a:endParaRPr lang="tr-TR" sz="1200" b="0" dirty="0" smtClean="0">
              <a:solidFill>
                <a:prstClr val="black"/>
              </a:solidFill>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tr-TR"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9CBDC83-5A9C-4F19-989A-6C5D24C6ECE9}" type="slidenum">
              <a:rPr lang="tr-TR" sz="1200" b="0" smtClean="0">
                <a:solidFill>
                  <a:prstClr val="black"/>
                </a:solidFill>
                <a:latin typeface="Arial" pitchFamily="34" charset="0"/>
              </a:rPr>
              <a:pPr eaLnBrk="1" hangingPunct="1"/>
              <a:t>19</a:t>
            </a:fld>
            <a:endParaRPr lang="tr-TR" sz="1200" b="0" smtClean="0">
              <a:solidFill>
                <a:prstClr val="black"/>
              </a:solidFill>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84CAA1BB-E7E3-4B28-8FB1-5EFF05DA628A}" type="slidenum">
              <a:rPr lang="tr-TR" sz="1200" b="0" smtClean="0">
                <a:solidFill>
                  <a:prstClr val="black"/>
                </a:solidFill>
                <a:latin typeface="Arial" pitchFamily="34" charset="0"/>
              </a:rPr>
              <a:pPr eaLnBrk="1" hangingPunct="1"/>
              <a:t>20</a:t>
            </a:fld>
            <a:endParaRPr lang="tr-TR" sz="1200" b="0" smtClean="0">
              <a:solidFill>
                <a:prstClr val="black"/>
              </a:solidFill>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736946C5-1671-413B-B1D2-C11835BFE195}" type="slidenum">
              <a:rPr lang="tr-TR" sz="1200" b="0" smtClean="0">
                <a:solidFill>
                  <a:prstClr val="black"/>
                </a:solidFill>
                <a:latin typeface="Arial" pitchFamily="34" charset="0"/>
              </a:rPr>
              <a:pPr eaLnBrk="1" hangingPunct="1"/>
              <a:t>27</a:t>
            </a:fld>
            <a:endParaRPr lang="tr-TR" sz="1200" b="0" smtClean="0">
              <a:solidFill>
                <a:prstClr val="black"/>
              </a:solidFill>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EAF450C2-839D-4AE7-A488-1130C133BA69}" type="slidenum">
              <a:rPr lang="tr-TR" sz="1200" b="0" smtClean="0">
                <a:solidFill>
                  <a:prstClr val="black"/>
                </a:solidFill>
                <a:latin typeface="Arial" pitchFamily="34" charset="0"/>
              </a:rPr>
              <a:pPr eaLnBrk="1" hangingPunct="1"/>
              <a:t>32</a:t>
            </a:fld>
            <a:endParaRPr lang="tr-TR" sz="1200" b="0" smtClean="0">
              <a:solidFill>
                <a:prstClr val="black"/>
              </a:solidFill>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2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1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16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17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18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1" name="19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2" name="20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3" name="23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4" name="2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5" name="25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6"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27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28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29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30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31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fld id="{A0389BEE-18D3-44E0-A2CD-AF573DBF10A2}" type="datetimeFigureOut">
              <a:rPr lang="tr-TR">
                <a:solidFill>
                  <a:srgbClr val="B13F9A"/>
                </a:solidFill>
              </a:rPr>
              <a:pPr>
                <a:defRPr/>
              </a:pPr>
              <a:t>04.06.2020</a:t>
            </a:fld>
            <a:endParaRPr lang="tr-TR">
              <a:solidFill>
                <a:srgbClr val="B13F9A"/>
              </a:solidFill>
            </a:endParaRP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solidFill>
                <a:srgbClr val="B13F9A"/>
              </a:solidFill>
            </a:endParaRP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9D2B11B0-21BD-4B37-AFED-BA1B430B7224}" type="slidenum">
              <a:rPr lang="tr-TR"/>
              <a:pPr>
                <a:defRPr/>
              </a:pPr>
              <a:t>‹#›</a:t>
            </a:fld>
            <a:endParaRPr lang="tr-TR"/>
          </a:p>
        </p:txBody>
      </p:sp>
    </p:spTree>
    <p:extLst>
      <p:ext uri="{BB962C8B-B14F-4D97-AF65-F5344CB8AC3E}">
        <p14:creationId xmlns:p14="http://schemas.microsoft.com/office/powerpoint/2010/main" val="11896565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59D9AE0-A0BA-4E03-B370-37AC6355C202}" type="datetimeFigureOut">
              <a:rPr lang="tr-TR">
                <a:solidFill>
                  <a:srgbClr val="B13F9A"/>
                </a:solidFill>
              </a:rPr>
              <a:pPr>
                <a:defRPr/>
              </a:pPr>
              <a:t>04.06.2020</a:t>
            </a:fld>
            <a:endParaRPr lang="tr-TR">
              <a:solidFill>
                <a:srgbClr val="B13F9A"/>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srgbClr val="B13F9A"/>
              </a:solidFill>
            </a:endParaRPr>
          </a:p>
        </p:txBody>
      </p:sp>
      <p:sp>
        <p:nvSpPr>
          <p:cNvPr id="6" name="22 Slayt Numarası Yer Tutucusu"/>
          <p:cNvSpPr>
            <a:spLocks noGrp="1"/>
          </p:cNvSpPr>
          <p:nvPr>
            <p:ph type="sldNum" sz="quarter" idx="12"/>
          </p:nvPr>
        </p:nvSpPr>
        <p:spPr/>
        <p:txBody>
          <a:bodyPr/>
          <a:lstStyle>
            <a:lvl1pPr>
              <a:defRPr/>
            </a:lvl1pPr>
          </a:lstStyle>
          <a:p>
            <a:pPr>
              <a:defRPr/>
            </a:pPr>
            <a:fld id="{B6DC7FD8-1435-4195-906B-FA3F62EDF44D}" type="slidenum">
              <a:rPr lang="tr-TR"/>
              <a:pPr>
                <a:defRPr/>
              </a:pPr>
              <a:t>‹#›</a:t>
            </a:fld>
            <a:endParaRPr lang="tr-TR"/>
          </a:p>
        </p:txBody>
      </p:sp>
    </p:spTree>
    <p:extLst>
      <p:ext uri="{BB962C8B-B14F-4D97-AF65-F5344CB8AC3E}">
        <p14:creationId xmlns:p14="http://schemas.microsoft.com/office/powerpoint/2010/main" val="24322611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2D5BBEF9-1A3B-46C7-840E-C526403D77F8}" type="datetimeFigureOut">
              <a:rPr lang="tr-TR">
                <a:solidFill>
                  <a:srgbClr val="B13F9A"/>
                </a:solidFill>
              </a:rPr>
              <a:pPr>
                <a:defRPr/>
              </a:pPr>
              <a:t>04.06.2020</a:t>
            </a:fld>
            <a:endParaRPr lang="tr-TR">
              <a:solidFill>
                <a:srgbClr val="B13F9A"/>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srgbClr val="B13F9A"/>
              </a:solidFill>
            </a:endParaRPr>
          </a:p>
        </p:txBody>
      </p:sp>
      <p:sp>
        <p:nvSpPr>
          <p:cNvPr id="6" name="22 Slayt Numarası Yer Tutucusu"/>
          <p:cNvSpPr>
            <a:spLocks noGrp="1"/>
          </p:cNvSpPr>
          <p:nvPr>
            <p:ph type="sldNum" sz="quarter" idx="12"/>
          </p:nvPr>
        </p:nvSpPr>
        <p:spPr/>
        <p:txBody>
          <a:bodyPr/>
          <a:lstStyle>
            <a:lvl1pPr>
              <a:defRPr/>
            </a:lvl1pPr>
          </a:lstStyle>
          <a:p>
            <a:pPr>
              <a:defRPr/>
            </a:pPr>
            <a:fld id="{F6B0095F-C2F8-442F-A817-D7883589B4C9}" type="slidenum">
              <a:rPr lang="tr-TR"/>
              <a:pPr>
                <a:defRPr/>
              </a:pPr>
              <a:t>‹#›</a:t>
            </a:fld>
            <a:endParaRPr lang="tr-TR"/>
          </a:p>
        </p:txBody>
      </p:sp>
    </p:spTree>
    <p:extLst>
      <p:ext uri="{BB962C8B-B14F-4D97-AF65-F5344CB8AC3E}">
        <p14:creationId xmlns:p14="http://schemas.microsoft.com/office/powerpoint/2010/main" val="25547668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661936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685800" y="1828800"/>
            <a:ext cx="3771900" cy="3657600"/>
          </a:xfrm>
        </p:spPr>
        <p:txBody>
          <a:bodyPr rtlCol="0">
            <a:normAutofit/>
          </a:bodyPr>
          <a:lstStyle/>
          <a:p>
            <a:pPr lvl="0"/>
            <a:r>
              <a:rPr lang="tr-TR" noProof="0" smtClean="0"/>
              <a:t>Küçük resim eklemek için simgeyi tıklatın</a:t>
            </a:r>
          </a:p>
        </p:txBody>
      </p:sp>
      <p:sp>
        <p:nvSpPr>
          <p:cNvPr id="4" name="Metin Yer Tutucusu 3"/>
          <p:cNvSpPr>
            <a:spLocks noGrp="1"/>
          </p:cNvSpPr>
          <p:nvPr>
            <p:ph type="body"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899F60-65CA-4F86-9305-8A563182DEF5}"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130378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81C3CF8C-3C13-4604-BDEF-E65FA9D59557}" type="datetimeFigureOut">
              <a:rPr lang="tr-TR">
                <a:solidFill>
                  <a:srgbClr val="B13F9A"/>
                </a:solidFill>
              </a:rPr>
              <a:pPr>
                <a:defRPr/>
              </a:pPr>
              <a:t>04.06.2020</a:t>
            </a:fld>
            <a:endParaRPr lang="tr-TR">
              <a:solidFill>
                <a:srgbClr val="B13F9A"/>
              </a:solidFill>
            </a:endParaRPr>
          </a:p>
        </p:txBody>
      </p:sp>
      <p:sp>
        <p:nvSpPr>
          <p:cNvPr id="5" name="8 Slayt Numarası Yer Tutucusu"/>
          <p:cNvSpPr>
            <a:spLocks noGrp="1"/>
          </p:cNvSpPr>
          <p:nvPr>
            <p:ph type="sldNum" sz="quarter" idx="11"/>
          </p:nvPr>
        </p:nvSpPr>
        <p:spPr/>
        <p:txBody>
          <a:bodyPr rtlCol="0"/>
          <a:lstStyle>
            <a:lvl1pPr>
              <a:defRPr/>
            </a:lvl1pPr>
          </a:lstStyle>
          <a:p>
            <a:pPr>
              <a:defRPr/>
            </a:pPr>
            <a:fld id="{4C6696AB-33B6-4BE1-A19C-CDC06F3433C5}"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solidFill>
                <a:srgbClr val="B13F9A"/>
              </a:solidFill>
            </a:endParaRPr>
          </a:p>
        </p:txBody>
      </p:sp>
    </p:spTree>
    <p:extLst>
      <p:ext uri="{BB962C8B-B14F-4D97-AF65-F5344CB8AC3E}">
        <p14:creationId xmlns:p14="http://schemas.microsoft.com/office/powerpoint/2010/main" val="27103451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12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1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16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17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18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itchFamily="34" charset="0"/>
            </a:endParaRPr>
          </a:p>
        </p:txBody>
      </p:sp>
      <p:sp>
        <p:nvSpPr>
          <p:cNvPr id="9" name="19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itchFamily="34" charset="0"/>
            </a:endParaRPr>
          </a:p>
        </p:txBody>
      </p:sp>
      <p:sp>
        <p:nvSpPr>
          <p:cNvPr id="10" name="20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itchFamily="34" charset="0"/>
            </a:endParaRPr>
          </a:p>
        </p:txBody>
      </p:sp>
      <p:sp>
        <p:nvSpPr>
          <p:cNvPr id="11" name="23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itchFamily="34" charset="0"/>
            </a:endParaRPr>
          </a:p>
        </p:txBody>
      </p:sp>
      <p:sp>
        <p:nvSpPr>
          <p:cNvPr id="12" name="2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itchFamily="34" charset="0"/>
            </a:endParaRPr>
          </a:p>
        </p:txBody>
      </p:sp>
      <p:sp>
        <p:nvSpPr>
          <p:cNvPr id="13" name="25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26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27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28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29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30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31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itchFamily="34" charset="0"/>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A838CB49-C1AE-464F-938A-0B3BCDB34207}" type="datetimeFigureOut">
              <a:rPr lang="tr-TR">
                <a:solidFill>
                  <a:srgbClr val="F4E7ED"/>
                </a:solidFill>
              </a:rPr>
              <a:pPr>
                <a:defRPr/>
              </a:pPr>
              <a:t>04.06.2020</a:t>
            </a:fld>
            <a:endParaRPr lang="tr-TR">
              <a:solidFill>
                <a:srgbClr val="F4E7ED"/>
              </a:solidFill>
            </a:endParaRP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solidFill>
                <a:srgbClr val="F4E7ED"/>
              </a:solidFill>
            </a:endParaRP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047A27E4-E1CA-41A2-9F62-1E615AC2591F}" type="slidenum">
              <a:rPr lang="tr-TR"/>
              <a:pPr>
                <a:defRPr/>
              </a:pPr>
              <a:t>‹#›</a:t>
            </a:fld>
            <a:endParaRPr lang="tr-TR"/>
          </a:p>
        </p:txBody>
      </p:sp>
    </p:spTree>
    <p:extLst>
      <p:ext uri="{BB962C8B-B14F-4D97-AF65-F5344CB8AC3E}">
        <p14:creationId xmlns:p14="http://schemas.microsoft.com/office/powerpoint/2010/main" val="7855832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055BD34A-0A13-41FA-AF56-54B659FA9285}" type="datetimeFigureOut">
              <a:rPr lang="tr-TR">
                <a:solidFill>
                  <a:srgbClr val="B13F9A"/>
                </a:solidFill>
              </a:rPr>
              <a:pPr>
                <a:defRPr/>
              </a:pPr>
              <a:t>04.06.2020</a:t>
            </a:fld>
            <a:endParaRPr lang="tr-TR">
              <a:solidFill>
                <a:srgbClr val="B13F9A"/>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srgbClr val="B13F9A"/>
              </a:solidFill>
            </a:endParaRPr>
          </a:p>
        </p:txBody>
      </p:sp>
      <p:sp>
        <p:nvSpPr>
          <p:cNvPr id="7" name="22 Slayt Numarası Yer Tutucusu"/>
          <p:cNvSpPr>
            <a:spLocks noGrp="1"/>
          </p:cNvSpPr>
          <p:nvPr>
            <p:ph type="sldNum" sz="quarter" idx="12"/>
          </p:nvPr>
        </p:nvSpPr>
        <p:spPr/>
        <p:txBody>
          <a:bodyPr/>
          <a:lstStyle>
            <a:lvl1pPr>
              <a:defRPr/>
            </a:lvl1pPr>
          </a:lstStyle>
          <a:p>
            <a:pPr>
              <a:defRPr/>
            </a:pPr>
            <a:fld id="{9400F14D-D631-48F8-BD06-09BECD410FEA}" type="slidenum">
              <a:rPr lang="tr-TR"/>
              <a:pPr>
                <a:defRPr/>
              </a:pPr>
              <a:t>‹#›</a:t>
            </a:fld>
            <a:endParaRPr lang="tr-TR"/>
          </a:p>
        </p:txBody>
      </p:sp>
    </p:spTree>
    <p:extLst>
      <p:ext uri="{BB962C8B-B14F-4D97-AF65-F5344CB8AC3E}">
        <p14:creationId xmlns:p14="http://schemas.microsoft.com/office/powerpoint/2010/main" val="23378549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63E2471C-B027-4E70-8F5D-58FD80FFA93E}" type="datetimeFigureOut">
              <a:rPr lang="tr-TR">
                <a:solidFill>
                  <a:srgbClr val="B13F9A"/>
                </a:solidFill>
              </a:rPr>
              <a:pPr>
                <a:defRPr/>
              </a:pPr>
              <a:t>04.06.2020</a:t>
            </a:fld>
            <a:endParaRPr lang="tr-TR">
              <a:solidFill>
                <a:srgbClr val="B13F9A"/>
              </a:solidFill>
            </a:endParaRPr>
          </a:p>
        </p:txBody>
      </p:sp>
      <p:sp>
        <p:nvSpPr>
          <p:cNvPr id="8" name="2 Altbilgi Yer Tutucusu"/>
          <p:cNvSpPr>
            <a:spLocks noGrp="1"/>
          </p:cNvSpPr>
          <p:nvPr>
            <p:ph type="ftr" sz="quarter" idx="11"/>
          </p:nvPr>
        </p:nvSpPr>
        <p:spPr/>
        <p:txBody>
          <a:bodyPr/>
          <a:lstStyle>
            <a:lvl1pPr>
              <a:defRPr/>
            </a:lvl1pPr>
          </a:lstStyle>
          <a:p>
            <a:pPr>
              <a:defRPr/>
            </a:pPr>
            <a:endParaRPr lang="tr-TR">
              <a:solidFill>
                <a:srgbClr val="B13F9A"/>
              </a:solidFill>
            </a:endParaRPr>
          </a:p>
        </p:txBody>
      </p:sp>
      <p:sp>
        <p:nvSpPr>
          <p:cNvPr id="9" name="22 Slayt Numarası Yer Tutucusu"/>
          <p:cNvSpPr>
            <a:spLocks noGrp="1"/>
          </p:cNvSpPr>
          <p:nvPr>
            <p:ph type="sldNum" sz="quarter" idx="12"/>
          </p:nvPr>
        </p:nvSpPr>
        <p:spPr/>
        <p:txBody>
          <a:bodyPr/>
          <a:lstStyle>
            <a:lvl1pPr>
              <a:defRPr/>
            </a:lvl1pPr>
          </a:lstStyle>
          <a:p>
            <a:pPr>
              <a:defRPr/>
            </a:pPr>
            <a:fld id="{D1173EEC-2D10-430E-8F06-B70737C2ABF6}" type="slidenum">
              <a:rPr lang="tr-TR"/>
              <a:pPr>
                <a:defRPr/>
              </a:pPr>
              <a:t>‹#›</a:t>
            </a:fld>
            <a:endParaRPr lang="tr-TR"/>
          </a:p>
        </p:txBody>
      </p:sp>
    </p:spTree>
    <p:extLst>
      <p:ext uri="{BB962C8B-B14F-4D97-AF65-F5344CB8AC3E}">
        <p14:creationId xmlns:p14="http://schemas.microsoft.com/office/powerpoint/2010/main" val="1658102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D9780044-AB3E-481A-B471-4526EBEEF8EF}" type="datetimeFigureOut">
              <a:rPr lang="tr-TR">
                <a:solidFill>
                  <a:srgbClr val="B13F9A"/>
                </a:solidFill>
              </a:rPr>
              <a:pPr>
                <a:defRPr/>
              </a:pPr>
              <a:t>04.06.2020</a:t>
            </a:fld>
            <a:endParaRPr lang="tr-TR">
              <a:solidFill>
                <a:srgbClr val="B13F9A"/>
              </a:solidFill>
            </a:endParaRPr>
          </a:p>
        </p:txBody>
      </p:sp>
      <p:sp>
        <p:nvSpPr>
          <p:cNvPr id="4" name="6 Slayt Numarası Yer Tutucusu"/>
          <p:cNvSpPr>
            <a:spLocks noGrp="1"/>
          </p:cNvSpPr>
          <p:nvPr>
            <p:ph type="sldNum" sz="quarter" idx="11"/>
          </p:nvPr>
        </p:nvSpPr>
        <p:spPr/>
        <p:txBody>
          <a:bodyPr rtlCol="0"/>
          <a:lstStyle>
            <a:lvl1pPr>
              <a:defRPr/>
            </a:lvl1pPr>
          </a:lstStyle>
          <a:p>
            <a:pPr>
              <a:defRPr/>
            </a:pPr>
            <a:fld id="{5B8096BC-9A6E-4B57-B378-1E3AE2F7577D}"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solidFill>
                <a:srgbClr val="B13F9A"/>
              </a:solidFill>
            </a:endParaRPr>
          </a:p>
        </p:txBody>
      </p:sp>
    </p:spTree>
    <p:extLst>
      <p:ext uri="{BB962C8B-B14F-4D97-AF65-F5344CB8AC3E}">
        <p14:creationId xmlns:p14="http://schemas.microsoft.com/office/powerpoint/2010/main" val="5811471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D41123EC-67A1-41F6-9B33-CEF347BB31A4}" type="datetimeFigureOut">
              <a:rPr lang="tr-TR">
                <a:solidFill>
                  <a:srgbClr val="B13F9A"/>
                </a:solidFill>
              </a:rPr>
              <a:pPr>
                <a:defRPr/>
              </a:pPr>
              <a:t>04.06.2020</a:t>
            </a:fld>
            <a:endParaRPr lang="tr-TR">
              <a:solidFill>
                <a:srgbClr val="B13F9A"/>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srgbClr val="B13F9A"/>
              </a:solidFill>
            </a:endParaRPr>
          </a:p>
        </p:txBody>
      </p:sp>
      <p:sp>
        <p:nvSpPr>
          <p:cNvPr id="4" name="22 Slayt Numarası Yer Tutucusu"/>
          <p:cNvSpPr>
            <a:spLocks noGrp="1"/>
          </p:cNvSpPr>
          <p:nvPr>
            <p:ph type="sldNum" sz="quarter" idx="12"/>
          </p:nvPr>
        </p:nvSpPr>
        <p:spPr/>
        <p:txBody>
          <a:bodyPr/>
          <a:lstStyle>
            <a:lvl1pPr>
              <a:defRPr/>
            </a:lvl1pPr>
          </a:lstStyle>
          <a:p>
            <a:pPr>
              <a:defRPr/>
            </a:pPr>
            <a:fld id="{CD3F050C-9024-4DBD-AFE0-179DC8B12CC8}" type="slidenum">
              <a:rPr lang="tr-TR"/>
              <a:pPr>
                <a:defRPr/>
              </a:pPr>
              <a:t>‹#›</a:t>
            </a:fld>
            <a:endParaRPr lang="tr-TR"/>
          </a:p>
        </p:txBody>
      </p:sp>
    </p:spTree>
    <p:extLst>
      <p:ext uri="{BB962C8B-B14F-4D97-AF65-F5344CB8AC3E}">
        <p14:creationId xmlns:p14="http://schemas.microsoft.com/office/powerpoint/2010/main" val="60770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12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itchFamily="34" charset="0"/>
            </a:endParaRPr>
          </a:p>
        </p:txBody>
      </p:sp>
      <p:sp>
        <p:nvSpPr>
          <p:cNvPr id="6" name="14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itchFamily="34" charset="0"/>
            </a:endParaRPr>
          </a:p>
        </p:txBody>
      </p:sp>
      <p:sp>
        <p:nvSpPr>
          <p:cNvPr id="7" name="16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itchFamily="34" charset="0"/>
            </a:endParaRPr>
          </a:p>
        </p:txBody>
      </p:sp>
      <p:sp>
        <p:nvSpPr>
          <p:cNvPr id="8" name="17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9" name="1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19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1" name="2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2D568ED6-1E69-4E7B-9E45-A162BE122789}" type="datetimeFigureOut">
              <a:rPr lang="tr-TR">
                <a:solidFill>
                  <a:srgbClr val="B13F9A"/>
                </a:solidFill>
              </a:rPr>
              <a:pPr>
                <a:defRPr/>
              </a:pPr>
              <a:t>04.06.2020</a:t>
            </a:fld>
            <a:endParaRPr lang="tr-TR">
              <a:solidFill>
                <a:srgbClr val="B13F9A"/>
              </a:solidFill>
            </a:endParaRPr>
          </a:p>
        </p:txBody>
      </p:sp>
      <p:sp>
        <p:nvSpPr>
          <p:cNvPr id="13" name="21 Slayt Numarası Yer Tutucusu"/>
          <p:cNvSpPr>
            <a:spLocks noGrp="1"/>
          </p:cNvSpPr>
          <p:nvPr>
            <p:ph type="sldNum" sz="quarter" idx="11"/>
          </p:nvPr>
        </p:nvSpPr>
        <p:spPr/>
        <p:txBody>
          <a:bodyPr rtlCol="0"/>
          <a:lstStyle>
            <a:lvl1pPr>
              <a:defRPr/>
            </a:lvl1pPr>
          </a:lstStyle>
          <a:p>
            <a:pPr>
              <a:defRPr/>
            </a:pPr>
            <a:fld id="{0F7330B8-1527-4B56-ACE2-F40BD4E07DC6}"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solidFill>
                <a:srgbClr val="B13F9A"/>
              </a:solidFill>
            </a:endParaRPr>
          </a:p>
        </p:txBody>
      </p:sp>
    </p:spTree>
    <p:extLst>
      <p:ext uri="{BB962C8B-B14F-4D97-AF65-F5344CB8AC3E}">
        <p14:creationId xmlns:p14="http://schemas.microsoft.com/office/powerpoint/2010/main" val="31695377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2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6" name="14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16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8" name="17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18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0" name="19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itchFamily="34" charset="0"/>
            </a:endParaRPr>
          </a:p>
        </p:txBody>
      </p:sp>
      <p:sp>
        <p:nvSpPr>
          <p:cNvPr id="11" name="20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itchFamily="34" charset="0"/>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A76BBA40-1BB0-4C6B-840F-D709FBC72BB4}" type="datetimeFigureOut">
              <a:rPr lang="tr-TR">
                <a:solidFill>
                  <a:srgbClr val="B13F9A"/>
                </a:solidFill>
              </a:rPr>
              <a:pPr>
                <a:defRPr/>
              </a:pPr>
              <a:t>04.06.2020</a:t>
            </a:fld>
            <a:endParaRPr lang="tr-TR">
              <a:solidFill>
                <a:srgbClr val="B13F9A"/>
              </a:solidFill>
            </a:endParaRPr>
          </a:p>
        </p:txBody>
      </p:sp>
      <p:sp>
        <p:nvSpPr>
          <p:cNvPr id="13" name="17 Slayt Numarası Yer Tutucusu"/>
          <p:cNvSpPr>
            <a:spLocks noGrp="1"/>
          </p:cNvSpPr>
          <p:nvPr>
            <p:ph type="sldNum" sz="quarter" idx="11"/>
          </p:nvPr>
        </p:nvSpPr>
        <p:spPr/>
        <p:txBody>
          <a:bodyPr rtlCol="0"/>
          <a:lstStyle>
            <a:lvl1pPr>
              <a:defRPr/>
            </a:lvl1pPr>
          </a:lstStyle>
          <a:p>
            <a:pPr>
              <a:defRPr/>
            </a:pPr>
            <a:fld id="{89107DC6-3A2E-40D6-A427-6ECC5B08B895}"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solidFill>
                <a:srgbClr val="B13F9A"/>
              </a:solidFill>
            </a:endParaRPr>
          </a:p>
        </p:txBody>
      </p:sp>
    </p:spTree>
    <p:extLst>
      <p:ext uri="{BB962C8B-B14F-4D97-AF65-F5344CB8AC3E}">
        <p14:creationId xmlns:p14="http://schemas.microsoft.com/office/powerpoint/2010/main" val="35865837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itchFamily="34" charset="0"/>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2052" name="12 Metin Yer Tutucusu"/>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D1DDD4DB-F9BF-4C88-A336-33EBE4E72036}" type="datetimeFigureOut">
              <a:rPr lang="tr-TR">
                <a:solidFill>
                  <a:srgbClr val="B13F9A"/>
                </a:solidFill>
              </a:rPr>
              <a:pPr>
                <a:defRPr/>
              </a:pPr>
              <a:t>04.06.2020</a:t>
            </a:fld>
            <a:endParaRPr lang="tr-TR">
              <a:solidFill>
                <a:srgbClr val="B13F9A"/>
              </a:solidFill>
            </a:endParaRP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tr-TR">
              <a:solidFill>
                <a:srgbClr val="B13F9A"/>
              </a:solidFill>
            </a:endParaRP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itchFamily="34" charset="0"/>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F6DD1F38-3C56-492B-BE5D-4EA1C93A0F49}" type="slidenum">
              <a:rPr lang="tr-TR"/>
              <a:pPr>
                <a:defRPr/>
              </a:pPr>
              <a:t>‹#›</a:t>
            </a:fld>
            <a:endParaRPr lang="tr-TR"/>
          </a:p>
        </p:txBody>
      </p:sp>
    </p:spTree>
    <p:extLst>
      <p:ext uri="{BB962C8B-B14F-4D97-AF65-F5344CB8AC3E}">
        <p14:creationId xmlns:p14="http://schemas.microsoft.com/office/powerpoint/2010/main" val="313787105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7" r:id="rId12"/>
    <p:sldLayoutId id="2147483818" r:id="rId13"/>
  </p:sldLayoutIdLst>
  <p:transition>
    <p:fade/>
  </p:transition>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A2355B"/>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D8AFB9"/>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2B8D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audio" Target="../media/audio2.wav"/><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pPr marL="0" indent="0">
              <a:buNone/>
            </a:pPr>
            <a:endParaRPr lang="tr-TR" dirty="0" smtClean="0"/>
          </a:p>
          <a:p>
            <a:pPr marL="0" indent="0" algn="ctr">
              <a:buNone/>
            </a:pPr>
            <a:endParaRPr lang="tr-TR" sz="4000" dirty="0"/>
          </a:p>
          <a:p>
            <a:pPr marL="0" indent="0" algn="ctr">
              <a:buNone/>
            </a:pPr>
            <a:r>
              <a:rPr lang="tr-TR" sz="4000" dirty="0" smtClean="0"/>
              <a:t>	NASIL VERİMLİ DERS ÇALIŞILIR???</a:t>
            </a:r>
            <a:endParaRPr lang="tr-TR" sz="4000" dirty="0"/>
          </a:p>
          <a:p>
            <a:pPr marL="0" indent="0">
              <a:buNone/>
            </a:pPr>
            <a:endParaRPr lang="tr-TR" dirty="0" smtClean="0"/>
          </a:p>
          <a:p>
            <a:pPr marL="0" indent="0">
              <a:buNone/>
            </a:pPr>
            <a:r>
              <a:rPr lang="tr-TR" dirty="0"/>
              <a:t>	</a:t>
            </a:r>
            <a:r>
              <a:rPr lang="tr-TR" dirty="0" smtClean="0"/>
              <a:t>			        </a:t>
            </a:r>
            <a:r>
              <a:rPr lang="tr-TR" sz="1800" dirty="0" smtClean="0"/>
              <a:t>Özge AYVAZOĞLU</a:t>
            </a:r>
          </a:p>
          <a:p>
            <a:pPr marL="0" indent="0">
              <a:buNone/>
            </a:pPr>
            <a:r>
              <a:rPr lang="tr-TR" sz="1800" dirty="0" smtClean="0"/>
              <a:t>				            Rehber Öğretmeni</a:t>
            </a:r>
            <a:endParaRPr lang="tr-TR" sz="1800" dirty="0"/>
          </a:p>
        </p:txBody>
      </p:sp>
      <p:pic>
        <p:nvPicPr>
          <p:cNvPr id="4098" name="Picture 2" descr="C:\Users\Nida Bil\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6632"/>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2613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123187" y="1268760"/>
            <a:ext cx="4808853" cy="46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defRPr/>
            </a:pPr>
            <a:r>
              <a:rPr lang="tr-TR" sz="2000" dirty="0">
                <a:solidFill>
                  <a:prstClr val="black"/>
                </a:solidFill>
                <a:latin typeface="Trebuchet MS" panose="020B0603020202020204" pitchFamily="34" charset="0"/>
              </a:rPr>
              <a:t> </a:t>
            </a:r>
            <a:r>
              <a:rPr lang="tr-TR" sz="2800" u="sng" dirty="0">
                <a:solidFill>
                  <a:prstClr val="black"/>
                </a:solidFill>
                <a:latin typeface="Trebuchet MS" panose="020B0603020202020204" pitchFamily="34" charset="0"/>
              </a:rPr>
              <a:t>Hedefler:</a:t>
            </a:r>
          </a:p>
          <a:p>
            <a:pPr fontAlgn="auto">
              <a:spcBef>
                <a:spcPct val="50000"/>
              </a:spcBef>
              <a:spcAft>
                <a:spcPts val="0"/>
              </a:spcAft>
              <a:defRPr/>
            </a:pPr>
            <a:r>
              <a:rPr lang="tr-TR" sz="2400" dirty="0" smtClean="0">
                <a:solidFill>
                  <a:srgbClr val="002060"/>
                </a:solidFill>
                <a:latin typeface="Trebuchet MS" panose="020B0603020202020204" pitchFamily="34" charset="0"/>
              </a:rPr>
              <a:t>Zamanın </a:t>
            </a:r>
            <a:r>
              <a:rPr lang="tr-TR" sz="2400" dirty="0">
                <a:solidFill>
                  <a:srgbClr val="002060"/>
                </a:solidFill>
                <a:latin typeface="Trebuchet MS" panose="020B0603020202020204" pitchFamily="34" charset="0"/>
              </a:rPr>
              <a:t>ve fırsatların etkili biçimde kullanılmasına                                                         Dikkatimizin dağılmamasına ,                                             Daha az hayal kurmamıza,                                                Planlı ve programlı çalışmamıza yardım eder. </a:t>
            </a:r>
            <a:endParaRPr lang="tr-TR" sz="2400" dirty="0" smtClean="0">
              <a:solidFill>
                <a:srgbClr val="002060"/>
              </a:solidFill>
              <a:latin typeface="Trebuchet MS" panose="020B0603020202020204" pitchFamily="34" charset="0"/>
            </a:endParaRPr>
          </a:p>
          <a:p>
            <a:pPr fontAlgn="auto">
              <a:spcBef>
                <a:spcPct val="50000"/>
              </a:spcBef>
              <a:spcAft>
                <a:spcPts val="0"/>
              </a:spcAft>
              <a:defRPr/>
            </a:pPr>
            <a:r>
              <a:rPr lang="tr-TR" sz="2400" dirty="0" smtClean="0">
                <a:solidFill>
                  <a:srgbClr val="002060"/>
                </a:solidFill>
                <a:latin typeface="Trebuchet MS" panose="020B0603020202020204" pitchFamily="34" charset="0"/>
              </a:rPr>
              <a:t>Her </a:t>
            </a:r>
            <a:r>
              <a:rPr lang="tr-TR" sz="2400" dirty="0">
                <a:solidFill>
                  <a:srgbClr val="002060"/>
                </a:solidFill>
                <a:latin typeface="Trebuchet MS" panose="020B0603020202020204" pitchFamily="34" charset="0"/>
              </a:rPr>
              <a:t>çalışma bir amaca yönelik olmalıdır. </a:t>
            </a:r>
            <a:endParaRPr lang="tr-TR" sz="2400" dirty="0" smtClean="0">
              <a:solidFill>
                <a:srgbClr val="002060"/>
              </a:solidFill>
              <a:latin typeface="Trebuchet MS" panose="020B0603020202020204" pitchFamily="34" charset="0"/>
            </a:endParaRPr>
          </a:p>
          <a:p>
            <a:pPr indent="-342900" fontAlgn="auto">
              <a:spcBef>
                <a:spcPts val="0"/>
              </a:spcBef>
              <a:spcAft>
                <a:spcPts val="0"/>
              </a:spcAft>
              <a:defRPr/>
            </a:pPr>
            <a:r>
              <a:rPr lang="tr-TR" sz="2400" dirty="0" smtClean="0">
                <a:solidFill>
                  <a:srgbClr val="002060"/>
                </a:solidFill>
                <a:latin typeface="Trebuchet MS" panose="020B0603020202020204" pitchFamily="34" charset="0"/>
              </a:rPr>
              <a:t>sınıfını BAŞARILI BİR ŞEKİLDE geçmek</a:t>
            </a:r>
            <a:r>
              <a:rPr lang="tr-TR" sz="2400" dirty="0">
                <a:solidFill>
                  <a:srgbClr val="002060"/>
                </a:solidFill>
                <a:latin typeface="Trebuchet MS" panose="020B0603020202020204" pitchFamily="34" charset="0"/>
              </a:rPr>
              <a:t>, okulunu bitirmek ve sınavı </a:t>
            </a:r>
            <a:r>
              <a:rPr lang="tr-TR" sz="2400" dirty="0" smtClean="0">
                <a:solidFill>
                  <a:srgbClr val="002060"/>
                </a:solidFill>
                <a:latin typeface="Trebuchet MS" panose="020B0603020202020204" pitchFamily="34" charset="0"/>
              </a:rPr>
              <a:t>kazanmak</a:t>
            </a:r>
            <a:endParaRPr lang="tr-TR" sz="4800" b="1" dirty="0">
              <a:solidFill>
                <a:srgbClr val="002060"/>
              </a:solidFill>
              <a:latin typeface="Trebuchet MS" panose="020B0603020202020204" pitchFamily="34" charset="0"/>
            </a:endParaRPr>
          </a:p>
        </p:txBody>
      </p:sp>
      <p:sp>
        <p:nvSpPr>
          <p:cNvPr id="13" name="Rectangle 4"/>
          <p:cNvSpPr>
            <a:spLocks noGrp="1" noChangeArrowheads="1"/>
          </p:cNvSpPr>
          <p:nvPr>
            <p:ph type="title"/>
          </p:nvPr>
        </p:nvSpPr>
        <p:spPr>
          <a:xfrm>
            <a:off x="179512" y="274638"/>
            <a:ext cx="8496944" cy="720000"/>
          </a:xfrm>
        </p:spPr>
        <p:style>
          <a:lnRef idx="0">
            <a:schemeClr val="accent1"/>
          </a:lnRef>
          <a:fillRef idx="3">
            <a:schemeClr val="accent1"/>
          </a:fillRef>
          <a:effectRef idx="3">
            <a:schemeClr val="accent1"/>
          </a:effectRef>
          <a:fontRef idx="minor">
            <a:schemeClr val="lt1"/>
          </a:fontRef>
        </p:style>
        <p:txBody>
          <a:bodyPr anchor="ctr">
            <a:normAutofit/>
          </a:bodyPr>
          <a:lstStyle/>
          <a:p>
            <a:pPr algn="ctr"/>
            <a:r>
              <a:rPr lang="tr-TR" alt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AMAÇ –HEDEF BELİRLEME</a:t>
            </a:r>
            <a:endParaRPr lang="tr-TR" alt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10" name="Slayt Numarası Yer Tutucusu 6"/>
          <p:cNvSpPr>
            <a:spLocks noGrp="1"/>
          </p:cNvSpPr>
          <p:nvPr>
            <p:ph type="sldNum" sz="quarter" idx="12"/>
          </p:nvPr>
        </p:nvSpPr>
        <p:spPr/>
        <p:txBody>
          <a:bodyPr/>
          <a:lstStyle/>
          <a:p>
            <a:pPr>
              <a:defRPr/>
            </a:pPr>
            <a:fld id="{2951785A-6459-4F9A-BA34-63CD7951493C}" type="slidenum">
              <a:rPr lang="tr-TR">
                <a:solidFill>
                  <a:schemeClr val="bg1"/>
                </a:solidFill>
              </a:rPr>
              <a:pPr>
                <a:defRPr/>
              </a:pPr>
              <a:t>10</a:t>
            </a:fld>
            <a:endParaRPr lang="tr-TR" dirty="0">
              <a:solidFill>
                <a:schemeClr val="bg1"/>
              </a:solidFill>
            </a:endParaRPr>
          </a:p>
        </p:txBody>
      </p:sp>
      <p:pic>
        <p:nvPicPr>
          <p:cNvPr id="6" name="10 Resim" descr="HİYERARSI.jpg"/>
          <p:cNvPicPr>
            <a:picLocks noChangeAspect="1"/>
          </p:cNvPicPr>
          <p:nvPr/>
        </p:nvPicPr>
        <p:blipFill>
          <a:blip r:embed="rId3" cstate="print"/>
          <a:srcRect/>
          <a:stretch>
            <a:fillRect/>
          </a:stretch>
        </p:blipFill>
        <p:spPr bwMode="auto">
          <a:xfrm>
            <a:off x="4716016" y="1295400"/>
            <a:ext cx="4032448" cy="4365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735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424936" cy="725760"/>
          </a:xfrm>
          <a:solidFill>
            <a:srgbClr val="800000"/>
          </a:solidFill>
          <a:ln>
            <a:noFill/>
          </a:ln>
        </p:spPr>
        <p:style>
          <a:lnRef idx="2">
            <a:schemeClr val="accent5"/>
          </a:lnRef>
          <a:fillRef idx="1">
            <a:schemeClr val="lt1"/>
          </a:fillRef>
          <a:effectRef idx="0">
            <a:schemeClr val="accent5"/>
          </a:effectRef>
          <a:fontRef idx="minor">
            <a:schemeClr val="dk1"/>
          </a:fontRef>
        </p:style>
        <p:txBody>
          <a:bodyPr anchor="ctr">
            <a:normAutofit/>
          </a:bodyPr>
          <a:lstStyle/>
          <a:p>
            <a:pPr algn="ctr"/>
            <a:r>
              <a:rPr lang="tr-TR" altLang="tr-TR" cap="none" dirty="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anose="020B0603020202020204" pitchFamily="34" charset="0"/>
              </a:rPr>
              <a:t>AMAÇ  BELİRLEMEK NEDEN  ÖNEMLİDİR</a:t>
            </a:r>
            <a:r>
              <a:rPr lang="tr-TR" altLang="tr-TR" cap="none"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anose="020B0603020202020204" pitchFamily="34" charset="0"/>
              </a:rPr>
              <a:t>?</a:t>
            </a:r>
            <a:endParaRPr lang="tr-TR" cap="none" dirty="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anose="020B0603020202020204" pitchFamily="34" charset="0"/>
            </a:endParaRPr>
          </a:p>
        </p:txBody>
      </p:sp>
      <p:sp>
        <p:nvSpPr>
          <p:cNvPr id="3" name="İçerik Yer Tutucusu 2"/>
          <p:cNvSpPr>
            <a:spLocks noGrp="1"/>
          </p:cNvSpPr>
          <p:nvPr>
            <p:ph idx="1"/>
          </p:nvPr>
        </p:nvSpPr>
        <p:spPr>
          <a:xfrm>
            <a:off x="395536" y="1124744"/>
            <a:ext cx="7704856" cy="4344596"/>
          </a:xfrm>
        </p:spPr>
        <p:txBody>
          <a:bodyPr>
            <a:noAutofit/>
          </a:bodyPr>
          <a:lstStyle/>
          <a:p>
            <a:pPr marL="0" indent="0" algn="just">
              <a:buNone/>
            </a:pPr>
            <a:r>
              <a:rPr lang="tr-TR" altLang="tr-TR" sz="2800" i="1" dirty="0" smtClean="0">
                <a:latin typeface="Trebuchet MS" panose="020B0603020202020204" pitchFamily="34" charset="0"/>
              </a:rPr>
              <a:t>Hedefleriniz </a:t>
            </a:r>
            <a:r>
              <a:rPr lang="tr-TR" altLang="tr-TR" sz="2800" i="1" dirty="0">
                <a:latin typeface="Trebuchet MS" panose="020B0603020202020204" pitchFamily="34" charset="0"/>
              </a:rPr>
              <a:t>sizi amaçlarınıza, yani sonuca götürür. Bir şeyi başarmak için ortada gözle görülür bir hedef olmalıdır.</a:t>
            </a:r>
            <a:endParaRPr lang="tr-TR" altLang="tr-TR" sz="2800" dirty="0">
              <a:latin typeface="Trebuchet MS" panose="020B0603020202020204" pitchFamily="34" charset="0"/>
            </a:endParaRPr>
          </a:p>
          <a:p>
            <a:pPr marL="0" indent="0" algn="just">
              <a:buNone/>
            </a:pPr>
            <a:r>
              <a:rPr lang="tr-TR" altLang="tr-TR" sz="2200" b="0" dirty="0" smtClean="0">
                <a:latin typeface="Trebuchet MS" panose="020B0603020202020204" pitchFamily="34" charset="0"/>
              </a:rPr>
              <a:t>4 </a:t>
            </a:r>
            <a:r>
              <a:rPr lang="tr-TR" altLang="tr-TR" sz="2200" b="0" dirty="0">
                <a:latin typeface="Trebuchet MS" panose="020B0603020202020204" pitchFamily="34" charset="0"/>
              </a:rPr>
              <a:t>temmuz 1952 günü 34 yaşında bir kadın pasifik okyanusuna dalarak Kaliforniya ya doğru yüzmeye </a:t>
            </a:r>
            <a:r>
              <a:rPr lang="tr-TR" altLang="tr-TR" sz="2200" b="0" dirty="0" smtClean="0">
                <a:latin typeface="Trebuchet MS" panose="020B0603020202020204" pitchFamily="34" charset="0"/>
              </a:rPr>
              <a:t>başladı. Eğer </a:t>
            </a:r>
            <a:r>
              <a:rPr lang="tr-TR" altLang="tr-TR" sz="2200" b="0" dirty="0">
                <a:latin typeface="Trebuchet MS" panose="020B0603020202020204" pitchFamily="34" charset="0"/>
              </a:rPr>
              <a:t>başarılı olursa bunu yapan ilk kadın </a:t>
            </a:r>
            <a:r>
              <a:rPr lang="tr-TR" altLang="tr-TR" sz="2200" b="0" dirty="0" smtClean="0">
                <a:latin typeface="Trebuchet MS" panose="020B0603020202020204" pitchFamily="34" charset="0"/>
              </a:rPr>
              <a:t>olacaktı </a:t>
            </a:r>
            <a:r>
              <a:rPr lang="tr-TR" altLang="tr-TR" sz="2200" b="0" dirty="0">
                <a:latin typeface="Trebuchet MS" panose="020B0603020202020204" pitchFamily="34" charset="0"/>
              </a:rPr>
              <a:t>sabah su vücudu uyuşturacak kadar soğuktu ve sis o kadar yoğundu ki beraberindeki tekneleri güçlükle </a:t>
            </a:r>
            <a:r>
              <a:rPr lang="tr-TR" altLang="tr-TR" sz="2200" b="0" dirty="0" smtClean="0">
                <a:latin typeface="Trebuchet MS" panose="020B0603020202020204" pitchFamily="34" charset="0"/>
              </a:rPr>
              <a:t>seçebiliyordu. Köpek </a:t>
            </a:r>
            <a:r>
              <a:rPr lang="tr-TR" altLang="tr-TR" sz="2200" b="0" dirty="0">
                <a:latin typeface="Trebuchet MS" panose="020B0603020202020204" pitchFamily="34" charset="0"/>
              </a:rPr>
              <a:t>balıklarına ve dondurucu soğuğa hiç aldırış etmeden 15 saat </a:t>
            </a:r>
            <a:r>
              <a:rPr lang="tr-TR" altLang="tr-TR" sz="2200" b="0" dirty="0" smtClean="0">
                <a:latin typeface="Trebuchet MS" panose="020B0603020202020204" pitchFamily="34" charset="0"/>
              </a:rPr>
              <a:t>yüzdü. Kıyıya </a:t>
            </a:r>
            <a:r>
              <a:rPr lang="tr-TR" altLang="tr-TR" sz="2200" b="0" dirty="0">
                <a:latin typeface="Trebuchet MS" panose="020B0603020202020204" pitchFamily="34" charset="0"/>
              </a:rPr>
              <a:t>yarım mil kala kendisini sudan </a:t>
            </a:r>
            <a:r>
              <a:rPr lang="tr-TR" altLang="tr-TR" sz="2200" b="0" dirty="0" smtClean="0">
                <a:latin typeface="Trebuchet MS" panose="020B0603020202020204" pitchFamily="34" charset="0"/>
              </a:rPr>
              <a:t>çıkarmalarını istedi, azimli </a:t>
            </a:r>
            <a:r>
              <a:rPr lang="tr-TR" altLang="tr-TR" sz="2200" b="0" dirty="0">
                <a:latin typeface="Trebuchet MS" panose="020B0603020202020204" pitchFamily="34" charset="0"/>
              </a:rPr>
              <a:t>yüzücü bunun nedenini şöyle </a:t>
            </a:r>
            <a:r>
              <a:rPr lang="tr-TR" altLang="tr-TR" sz="2200" b="0" dirty="0" smtClean="0">
                <a:latin typeface="Trebuchet MS" panose="020B0603020202020204" pitchFamily="34" charset="0"/>
              </a:rPr>
              <a:t>açıkladı: ”Karayı </a:t>
            </a:r>
            <a:r>
              <a:rPr lang="tr-TR" altLang="tr-TR" sz="2200" b="0" dirty="0">
                <a:latin typeface="Trebuchet MS" panose="020B0603020202020204" pitchFamily="34" charset="0"/>
              </a:rPr>
              <a:t>görebilseydim başarabilirdim…” </a:t>
            </a:r>
            <a:endParaRPr lang="tr-TR" altLang="tr-TR" sz="2200" b="0" dirty="0" smtClean="0">
              <a:latin typeface="Trebuchet MS" panose="020B0603020202020204" pitchFamily="34" charset="0"/>
            </a:endParaRPr>
          </a:p>
          <a:p>
            <a:pPr marL="0" indent="0" algn="just">
              <a:buNone/>
            </a:pPr>
            <a:r>
              <a:rPr lang="tr-TR" altLang="tr-TR" sz="2200" b="0" dirty="0" smtClean="0">
                <a:latin typeface="Trebuchet MS" panose="020B0603020202020204" pitchFamily="34" charset="0"/>
              </a:rPr>
              <a:t>vazgeçmesinin </a:t>
            </a:r>
            <a:r>
              <a:rPr lang="tr-TR" altLang="tr-TR" sz="2200" b="0" dirty="0">
                <a:latin typeface="Trebuchet MS" panose="020B0603020202020204" pitchFamily="34" charset="0"/>
              </a:rPr>
              <a:t>nedeni ne soğuk nede yorgunluktu</a:t>
            </a:r>
            <a:r>
              <a:rPr lang="tr-TR" altLang="tr-TR" sz="2200" b="0" dirty="0" smtClean="0">
                <a:latin typeface="Trebuchet MS" panose="020B0603020202020204" pitchFamily="34" charset="0"/>
              </a:rPr>
              <a:t>….</a:t>
            </a:r>
          </a:p>
          <a:p>
            <a:pPr marL="0" indent="0" algn="just">
              <a:buNone/>
            </a:pPr>
            <a:r>
              <a:rPr lang="tr-TR" altLang="tr-TR" sz="2200" b="0" dirty="0" smtClean="0">
                <a:latin typeface="Trebuchet MS" panose="020B0603020202020204" pitchFamily="34" charset="0"/>
              </a:rPr>
              <a:t>Tek </a:t>
            </a:r>
            <a:r>
              <a:rPr lang="tr-TR" altLang="tr-TR" sz="2200" b="0" dirty="0">
                <a:latin typeface="Trebuchet MS" panose="020B0603020202020204" pitchFamily="34" charset="0"/>
              </a:rPr>
              <a:t>neden sis yüzünden karayı </a:t>
            </a:r>
            <a:r>
              <a:rPr lang="tr-TR" altLang="tr-TR" sz="2200" b="0" dirty="0" smtClean="0">
                <a:latin typeface="Trebuchet MS" panose="020B0603020202020204" pitchFamily="34" charset="0"/>
              </a:rPr>
              <a:t>görememesiydi.</a:t>
            </a:r>
            <a:endParaRPr lang="tr-TR" altLang="tr-TR" sz="2200" b="0" dirty="0">
              <a:latin typeface="Trebuchet MS" panose="020B0603020202020204" pitchFamily="34" charset="0"/>
            </a:endParaRPr>
          </a:p>
          <a:p>
            <a:endParaRPr lang="tr-TR" sz="2800" b="0" dirty="0">
              <a:latin typeface="Trebuchet MS" panose="020B0603020202020204" pitchFamily="34" charset="0"/>
            </a:endParaRPr>
          </a:p>
        </p:txBody>
      </p:sp>
      <p:sp>
        <p:nvSpPr>
          <p:cNvPr id="4"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11</a:t>
            </a:fld>
            <a:endParaRPr lang="tr-TR" dirty="0"/>
          </a:p>
        </p:txBody>
      </p:sp>
    </p:spTree>
    <p:extLst>
      <p:ext uri="{BB962C8B-B14F-4D97-AF65-F5344CB8AC3E}">
        <p14:creationId xmlns:p14="http://schemas.microsoft.com/office/powerpoint/2010/main" val="11802212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1" y="0"/>
            <a:ext cx="7776863" cy="6858000"/>
          </a:xfrm>
        </p:spPr>
      </p:pic>
      <p:sp>
        <p:nvSpPr>
          <p:cNvPr id="12"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12</a:t>
            </a:fld>
            <a:endParaRPr lang="tr-TR" dirty="0"/>
          </a:p>
        </p:txBody>
      </p:sp>
    </p:spTree>
    <p:extLst>
      <p:ext uri="{BB962C8B-B14F-4D97-AF65-F5344CB8AC3E}">
        <p14:creationId xmlns:p14="http://schemas.microsoft.com/office/powerpoint/2010/main" val="76174500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000" cy="720000"/>
          </a:xfr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path path="circle">
              <a:fillToRect l="50000" t="50000" r="50000" b="50000"/>
            </a:path>
            <a:tileRect/>
          </a:gradFill>
        </p:spPr>
        <p:style>
          <a:lnRef idx="0">
            <a:schemeClr val="dk1"/>
          </a:lnRef>
          <a:fillRef idx="3">
            <a:schemeClr val="dk1"/>
          </a:fillRef>
          <a:effectRef idx="3">
            <a:schemeClr val="dk1"/>
          </a:effectRef>
          <a:fontRef idx="minor">
            <a:schemeClr val="lt1"/>
          </a:fontRef>
        </p:style>
        <p:txBody>
          <a:bodyPr anchor="ctr">
            <a:normAutofit/>
          </a:bodyPr>
          <a:lstStyle/>
          <a:p>
            <a:pPr algn="ctr" eaLnBrk="1" fontAlgn="auto" hangingPunct="1">
              <a:spcAft>
                <a:spcPts val="0"/>
              </a:spcAft>
              <a:defRPr/>
            </a:pP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HEDEFE NASIL ULAŞILIR?</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3" name="2 İçerik Yer Tutucusu"/>
          <p:cNvSpPr>
            <a:spLocks noGrp="1"/>
          </p:cNvSpPr>
          <p:nvPr>
            <p:ph sz="quarter" idx="1"/>
          </p:nvPr>
        </p:nvSpPr>
        <p:spPr>
          <a:xfrm>
            <a:off x="395536" y="1522611"/>
            <a:ext cx="7065843" cy="4786709"/>
          </a:xfrm>
        </p:spPr>
        <p:txBody>
          <a:bodyPr>
            <a:normAutofit fontScale="92500" lnSpcReduction="10000"/>
          </a:bodyPr>
          <a:lstStyle/>
          <a:p>
            <a:pPr marL="274320" indent="-274320" eaLnBrk="1" fontAlgn="auto" hangingPunct="1">
              <a:spcAft>
                <a:spcPts val="0"/>
              </a:spcAft>
              <a:buFont typeface="Wingdings"/>
              <a:buChar char=""/>
              <a:defRPr/>
            </a:pPr>
            <a:r>
              <a:rPr lang="tr-TR" dirty="0" smtClean="0"/>
              <a:t>Konu tekrarı yaparak,</a:t>
            </a:r>
          </a:p>
          <a:p>
            <a:pPr marL="274320" indent="-274320" eaLnBrk="1" fontAlgn="auto" hangingPunct="1">
              <a:spcAft>
                <a:spcPts val="0"/>
              </a:spcAft>
              <a:buFont typeface="Wingdings"/>
              <a:buChar char=""/>
              <a:defRPr/>
            </a:pPr>
            <a:endParaRPr lang="tr-TR" dirty="0" smtClean="0"/>
          </a:p>
          <a:p>
            <a:pPr marL="274320" indent="-274320" eaLnBrk="1" fontAlgn="auto" hangingPunct="1">
              <a:spcAft>
                <a:spcPts val="0"/>
              </a:spcAft>
              <a:buFont typeface="Wingdings"/>
              <a:buChar char=""/>
              <a:defRPr/>
            </a:pPr>
            <a:r>
              <a:rPr lang="tr-TR" dirty="0" smtClean="0"/>
              <a:t>Her gün belli sayıda test çözerek,</a:t>
            </a:r>
          </a:p>
          <a:p>
            <a:pPr marL="274320" indent="-274320" eaLnBrk="1" fontAlgn="auto" hangingPunct="1">
              <a:spcAft>
                <a:spcPts val="0"/>
              </a:spcAft>
              <a:buFont typeface="Wingdings"/>
              <a:buChar char=""/>
              <a:defRPr/>
            </a:pPr>
            <a:endParaRPr lang="tr-TR" dirty="0" smtClean="0"/>
          </a:p>
          <a:p>
            <a:pPr marL="274320" indent="-274320" eaLnBrk="1" fontAlgn="auto" hangingPunct="1">
              <a:spcAft>
                <a:spcPts val="0"/>
              </a:spcAft>
              <a:buFont typeface="Wingdings"/>
              <a:buChar char=""/>
              <a:defRPr/>
            </a:pPr>
            <a:r>
              <a:rPr lang="tr-TR" dirty="0" smtClean="0"/>
              <a:t>Deneme sınavlarına girerek,</a:t>
            </a:r>
          </a:p>
          <a:p>
            <a:pPr marL="274320" indent="-274320" eaLnBrk="1" fontAlgn="auto" hangingPunct="1">
              <a:spcAft>
                <a:spcPts val="0"/>
              </a:spcAft>
              <a:buFont typeface="Wingdings"/>
              <a:buChar char=""/>
              <a:defRPr/>
            </a:pPr>
            <a:endParaRPr lang="tr-TR" dirty="0" smtClean="0"/>
          </a:p>
          <a:p>
            <a:pPr marL="274320" indent="-274320" eaLnBrk="1" fontAlgn="auto" hangingPunct="1">
              <a:spcAft>
                <a:spcPts val="0"/>
              </a:spcAft>
              <a:buFont typeface="Wingdings"/>
              <a:buChar char=""/>
              <a:defRPr/>
            </a:pPr>
            <a:r>
              <a:rPr lang="tr-TR" dirty="0" smtClean="0"/>
              <a:t>Deneme sınavlarının sonuçlarına göre plan hazırlayarak,</a:t>
            </a:r>
          </a:p>
          <a:p>
            <a:pPr marL="274320" indent="-274320" eaLnBrk="1" fontAlgn="auto" hangingPunct="1">
              <a:spcAft>
                <a:spcPts val="0"/>
              </a:spcAft>
              <a:buFont typeface="Wingdings"/>
              <a:buChar char=""/>
              <a:defRPr/>
            </a:pPr>
            <a:endParaRPr lang="tr-TR" dirty="0" smtClean="0"/>
          </a:p>
          <a:p>
            <a:pPr marL="274320" indent="-274320" eaLnBrk="1" fontAlgn="auto" hangingPunct="1">
              <a:spcAft>
                <a:spcPts val="0"/>
              </a:spcAft>
              <a:buFont typeface="Wingdings"/>
              <a:buChar char=""/>
              <a:defRPr/>
            </a:pPr>
            <a:r>
              <a:rPr lang="tr-TR" dirty="0" smtClean="0"/>
              <a:t>Çözemediğiniz soruları görmezden gelmeyerek,</a:t>
            </a:r>
          </a:p>
          <a:p>
            <a:pPr marL="274320" indent="-274320" eaLnBrk="1" fontAlgn="auto" hangingPunct="1">
              <a:spcAft>
                <a:spcPts val="0"/>
              </a:spcAft>
              <a:buFont typeface="Wingdings"/>
              <a:buChar char=""/>
              <a:defRPr/>
            </a:pPr>
            <a:endParaRPr lang="tr-TR" dirty="0" smtClean="0"/>
          </a:p>
          <a:p>
            <a:pPr marL="274320" indent="-274320" eaLnBrk="1" fontAlgn="auto" hangingPunct="1">
              <a:spcAft>
                <a:spcPts val="0"/>
              </a:spcAft>
              <a:buFont typeface="Wingdings"/>
              <a:buChar char=""/>
              <a:defRPr/>
            </a:pPr>
            <a:r>
              <a:rPr lang="tr-TR" dirty="0" smtClean="0"/>
              <a:t>İlgi ,yetenek ve değerlerinize uygun bir hedef belirleyerek.</a:t>
            </a:r>
            <a:endParaRPr lang="tr-TR" dirty="0"/>
          </a:p>
        </p:txBody>
      </p:sp>
      <p:sp>
        <p:nvSpPr>
          <p:cNvPr id="10"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13</a:t>
            </a:fld>
            <a:endParaRPr lang="tr-TR" dirty="0"/>
          </a:p>
        </p:txBody>
      </p:sp>
      <p:sp>
        <p:nvSpPr>
          <p:cNvPr id="4" name="AutoShape 4" descr="http://olaygazetesi.co.uk/wp-content/uploads/2015/07/hedef1-300x2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962" y="1052736"/>
            <a:ext cx="3706560" cy="2664296"/>
          </a:xfrm>
          <a:prstGeom prst="rect">
            <a:avLst/>
          </a:prstGeom>
          <a:ln>
            <a:noFill/>
          </a:ln>
          <a:effectLst>
            <a:softEdge rad="112500"/>
          </a:effectLst>
        </p:spPr>
      </p:pic>
    </p:spTree>
    <p:extLst>
      <p:ext uri="{BB962C8B-B14F-4D97-AF65-F5344CB8AC3E}">
        <p14:creationId xmlns:p14="http://schemas.microsoft.com/office/powerpoint/2010/main" val="18221037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412776"/>
            <a:ext cx="8172400" cy="5040560"/>
          </a:xfrm>
        </p:spPr>
        <p:txBody>
          <a:bodyPr>
            <a:noAutofit/>
          </a:bodyPr>
          <a:lstStyle/>
          <a:p>
            <a:r>
              <a:rPr lang="tr-TR" sz="3200" dirty="0" smtClean="0">
                <a:solidFill>
                  <a:schemeClr val="tx1">
                    <a:lumMod val="95000"/>
                    <a:lumOff val="5000"/>
                  </a:schemeClr>
                </a:solidFill>
                <a:latin typeface="Trebuchet MS" panose="020B0603020202020204" pitchFamily="34" charset="0"/>
              </a:rPr>
              <a:t>Ders için gerekli araç-gereç/malzemeleri mutlaka getirin.</a:t>
            </a:r>
          </a:p>
          <a:p>
            <a:r>
              <a:rPr lang="tr-TR" sz="3200" dirty="0" smtClean="0">
                <a:solidFill>
                  <a:schemeClr val="tx1">
                    <a:lumMod val="95000"/>
                    <a:lumOff val="5000"/>
                  </a:schemeClr>
                </a:solidFill>
                <a:latin typeface="Trebuchet MS" panose="020B0603020202020204" pitchFamily="34" charset="0"/>
              </a:rPr>
              <a:t>Defteri-kitabı, gerekli malzemesi olmayan bir öğrencinin okula gelmesinin de hiçbir anlamı olmaz.</a:t>
            </a:r>
          </a:p>
          <a:p>
            <a:r>
              <a:rPr lang="tr-TR" sz="3200" dirty="0" smtClean="0">
                <a:solidFill>
                  <a:schemeClr val="tx1">
                    <a:lumMod val="95000"/>
                    <a:lumOff val="5000"/>
                  </a:schemeClr>
                </a:solidFill>
                <a:latin typeface="Trebuchet MS" panose="020B0603020202020204" pitchFamily="34" charset="0"/>
              </a:rPr>
              <a:t>Derse gelmeden önce o derste işlenecek yeni konuya göz atmanız konuyu daha iyi kavramanızı sağlayacaktır.</a:t>
            </a:r>
            <a:endParaRPr lang="tr-TR" sz="3200" dirty="0">
              <a:solidFill>
                <a:schemeClr val="tx1">
                  <a:lumMod val="95000"/>
                  <a:lumOff val="5000"/>
                </a:schemeClr>
              </a:solidFill>
              <a:latin typeface="Trebuchet MS" panose="020B0603020202020204" pitchFamily="34" charset="0"/>
            </a:endParaRPr>
          </a:p>
        </p:txBody>
      </p:sp>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rPr>
              <a:pPr/>
              <a:t>14</a:t>
            </a:fld>
            <a:endParaRPr lang="tr-TR" dirty="0">
              <a:solidFill>
                <a:schemeClr val="bg1"/>
              </a:solidFill>
            </a:endParaRPr>
          </a:p>
        </p:txBody>
      </p:sp>
      <p:sp>
        <p:nvSpPr>
          <p:cNvPr id="5" name="Başlık 4"/>
          <p:cNvSpPr>
            <a:spLocks noGrp="1"/>
          </p:cNvSpPr>
          <p:nvPr>
            <p:ph type="title"/>
          </p:nvPr>
        </p:nvSpPr>
        <p:spPr>
          <a:xfrm>
            <a:off x="107504" y="44624"/>
            <a:ext cx="8640000" cy="720000"/>
          </a:xfrm>
          <a:gradFill flip="none" rotWithShape="1">
            <a:gsLst>
              <a:gs pos="0">
                <a:srgbClr val="C80085">
                  <a:shade val="30000"/>
                  <a:satMod val="115000"/>
                </a:srgbClr>
              </a:gs>
              <a:gs pos="50000">
                <a:srgbClr val="C80085">
                  <a:shade val="67500"/>
                  <a:satMod val="115000"/>
                </a:srgbClr>
              </a:gs>
              <a:gs pos="100000">
                <a:srgbClr val="C80085">
                  <a:shade val="100000"/>
                  <a:satMod val="115000"/>
                </a:srgbClr>
              </a:gs>
            </a:gsLst>
            <a:lin ang="10800000" scaled="1"/>
            <a:tileRect/>
          </a:gradFill>
        </p:spPr>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DERSE HAZIRLIKLI GELME</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Tree>
    <p:extLst>
      <p:ext uri="{BB962C8B-B14F-4D97-AF65-F5344CB8AC3E}">
        <p14:creationId xmlns:p14="http://schemas.microsoft.com/office/powerpoint/2010/main" val="375298656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7920880" cy="6858000"/>
          </a:xfrm>
          <a:prstGeom prst="rect">
            <a:avLst/>
          </a:prstGeom>
        </p:spPr>
      </p:pic>
      <p:sp>
        <p:nvSpPr>
          <p:cNvPr id="8"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15</a:t>
            </a:fld>
            <a:endParaRPr lang="tr-TR" dirty="0"/>
          </a:p>
        </p:txBody>
      </p:sp>
    </p:spTree>
    <p:extLst>
      <p:ext uri="{BB962C8B-B14F-4D97-AF65-F5344CB8AC3E}">
        <p14:creationId xmlns:p14="http://schemas.microsoft.com/office/powerpoint/2010/main" val="58545957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908720"/>
            <a:ext cx="7920880" cy="5953298"/>
          </a:xfrm>
          <a:prstGeom prst="rect">
            <a:avLst/>
          </a:prstGeom>
        </p:spPr>
      </p:pic>
      <p:sp>
        <p:nvSpPr>
          <p:cNvPr id="11"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16</a:t>
            </a:fld>
            <a:endParaRPr lang="tr-TR" dirty="0"/>
          </a:p>
        </p:txBody>
      </p:sp>
      <p:sp>
        <p:nvSpPr>
          <p:cNvPr id="4" name="Başlık 4"/>
          <p:cNvSpPr>
            <a:spLocks noGrp="1"/>
          </p:cNvSpPr>
          <p:nvPr>
            <p:ph type="title"/>
          </p:nvPr>
        </p:nvSpPr>
        <p:spPr>
          <a:xfrm>
            <a:off x="107504" y="44624"/>
            <a:ext cx="8640000" cy="720000"/>
          </a:xfrm>
          <a:solidFill>
            <a:srgbClr val="9900CC"/>
          </a:solidFill>
        </p:spPr>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PLANLI PROGRAMLI ÇALIŞMA</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Tree>
    <p:extLst>
      <p:ext uri="{BB962C8B-B14F-4D97-AF65-F5344CB8AC3E}">
        <p14:creationId xmlns:p14="http://schemas.microsoft.com/office/powerpoint/2010/main" val="415288696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764704"/>
            <a:ext cx="7848872" cy="6093296"/>
          </a:xfrm>
          <a:prstGeom prst="rect">
            <a:avLst/>
          </a:prstGeom>
        </p:spPr>
      </p:pic>
      <p:sp>
        <p:nvSpPr>
          <p:cNvPr id="8"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17</a:t>
            </a:fld>
            <a:endParaRPr lang="tr-TR" dirty="0"/>
          </a:p>
        </p:txBody>
      </p:sp>
      <p:sp>
        <p:nvSpPr>
          <p:cNvPr id="4" name="Başlık 4"/>
          <p:cNvSpPr>
            <a:spLocks noGrp="1"/>
          </p:cNvSpPr>
          <p:nvPr>
            <p:ph type="title"/>
          </p:nvPr>
        </p:nvSpPr>
        <p:spPr>
          <a:xfrm>
            <a:off x="107504" y="44624"/>
            <a:ext cx="8640000" cy="720000"/>
          </a:xfrm>
          <a:solidFill>
            <a:srgbClr val="9900CC"/>
          </a:solidFill>
        </p:spPr>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PLANLI PROGRAMLI ÇALIŞMA</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Tree>
    <p:extLst>
      <p:ext uri="{BB962C8B-B14F-4D97-AF65-F5344CB8AC3E}">
        <p14:creationId xmlns:p14="http://schemas.microsoft.com/office/powerpoint/2010/main" val="3611238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64704"/>
            <a:ext cx="7992888" cy="6093296"/>
          </a:xfrm>
          <a:prstGeom prst="rect">
            <a:avLst/>
          </a:prstGeom>
        </p:spPr>
      </p:pic>
      <p:sp>
        <p:nvSpPr>
          <p:cNvPr id="8"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18</a:t>
            </a:fld>
            <a:endParaRPr lang="tr-TR" dirty="0"/>
          </a:p>
        </p:txBody>
      </p:sp>
      <p:sp>
        <p:nvSpPr>
          <p:cNvPr id="4" name="Başlık 4"/>
          <p:cNvSpPr>
            <a:spLocks noGrp="1"/>
          </p:cNvSpPr>
          <p:nvPr>
            <p:ph type="title"/>
          </p:nvPr>
        </p:nvSpPr>
        <p:spPr>
          <a:xfrm>
            <a:off x="107504" y="44624"/>
            <a:ext cx="8640000" cy="720000"/>
          </a:xfrm>
          <a:solidFill>
            <a:srgbClr val="9900CC"/>
          </a:solidFill>
        </p:spPr>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PLANLI PROGRAMLI ÇALIŞMA</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Tree>
    <p:extLst>
      <p:ext uri="{BB962C8B-B14F-4D97-AF65-F5344CB8AC3E}">
        <p14:creationId xmlns:p14="http://schemas.microsoft.com/office/powerpoint/2010/main" val="6204918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ayt Numarası Yer Tutucusu 3"/>
          <p:cNvSpPr>
            <a:spLocks noGrp="1"/>
          </p:cNvSpPr>
          <p:nvPr>
            <p:ph type="sldNum" sz="quarter" idx="12"/>
          </p:nvPr>
        </p:nvSpPr>
        <p:spPr/>
        <p:txBody>
          <a:bodyPr/>
          <a:lstStyle/>
          <a:p>
            <a:pPr>
              <a:defRPr/>
            </a:pPr>
            <a:fld id="{7B72AFD8-489B-460B-9962-2ACC7E57BDC9}" type="slidenum">
              <a:rPr lang="tr-TR">
                <a:solidFill>
                  <a:schemeClr val="bg1"/>
                </a:solidFill>
                <a:latin typeface="Trebuchet MS" panose="020B0603020202020204" pitchFamily="34" charset="0"/>
              </a:rPr>
              <a:pPr>
                <a:defRPr/>
              </a:pPr>
              <a:t>19</a:t>
            </a:fld>
            <a:endParaRPr lang="tr-TR">
              <a:solidFill>
                <a:schemeClr val="bg1"/>
              </a:solidFill>
              <a:latin typeface="Trebuchet MS" panose="020B0603020202020204" pitchFamily="34" charset="0"/>
            </a:endParaRPr>
          </a:p>
        </p:txBody>
      </p:sp>
      <p:pic>
        <p:nvPicPr>
          <p:cNvPr id="593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18239"/>
            <a:ext cx="2743200"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6"/>
          <p:cNvSpPr txBox="1">
            <a:spLocks noChangeArrowheads="1"/>
          </p:cNvSpPr>
          <p:nvPr/>
        </p:nvSpPr>
        <p:spPr bwMode="auto">
          <a:xfrm>
            <a:off x="107504" y="95071"/>
            <a:ext cx="8640000" cy="720000"/>
          </a:xfrm>
          <a:prstGeom prst="rect">
            <a:avLst/>
          </a:prstGeom>
          <a:solidFill>
            <a:srgbClr val="660066"/>
          </a:solidFill>
          <a:ln>
            <a:noFill/>
          </a:ln>
          <a:effectLst/>
          <a:extLst/>
        </p:spPr>
        <p:style>
          <a:lnRef idx="0">
            <a:scrgbClr r="0" g="0" b="0"/>
          </a:lnRef>
          <a:fillRef idx="1002">
            <a:schemeClr val="lt2"/>
          </a:fillRef>
          <a:effectRef idx="0">
            <a:scrgbClr r="0" g="0" b="0"/>
          </a:effectRef>
          <a:fontRef idx="major"/>
        </p:style>
        <p:txBody>
          <a:bodyPr wrap="square" anchor="ct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BAŞARIYA ULAŞMADA  EVDE DERS ÇALIŞIRKEN</a:t>
            </a:r>
          </a:p>
        </p:txBody>
      </p:sp>
      <p:sp>
        <p:nvSpPr>
          <p:cNvPr id="55303" name="Text Box 7"/>
          <p:cNvSpPr txBox="1">
            <a:spLocks noChangeArrowheads="1"/>
          </p:cNvSpPr>
          <p:nvPr/>
        </p:nvSpPr>
        <p:spPr bwMode="auto">
          <a:xfrm>
            <a:off x="3203575" y="1989138"/>
            <a:ext cx="1728788" cy="6463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fontAlgn="auto" hangingPunct="1">
              <a:spcBef>
                <a:spcPct val="50000"/>
              </a:spcBef>
              <a:spcAft>
                <a:spcPts val="0"/>
              </a:spcAft>
            </a:pPr>
            <a:endParaRPr lang="tr-TR">
              <a:latin typeface="Trebuchet MS" panose="020B0603020202020204" pitchFamily="34" charset="0"/>
            </a:endParaRPr>
          </a:p>
        </p:txBody>
      </p:sp>
      <p:graphicFrame>
        <p:nvGraphicFramePr>
          <p:cNvPr id="121931" name="Group 75"/>
          <p:cNvGraphicFramePr>
            <a:graphicFrameLocks noGrp="1"/>
          </p:cNvGraphicFramePr>
          <p:nvPr>
            <p:extLst>
              <p:ext uri="{D42A27DB-BD31-4B8C-83A1-F6EECF244321}">
                <p14:modId xmlns:p14="http://schemas.microsoft.com/office/powerpoint/2010/main" val="3831879412"/>
              </p:ext>
            </p:extLst>
          </p:nvPr>
        </p:nvGraphicFramePr>
        <p:xfrm>
          <a:off x="2922712" y="2635469"/>
          <a:ext cx="5545137" cy="3052863"/>
        </p:xfrm>
        <a:graphic>
          <a:graphicData uri="http://schemas.openxmlformats.org/drawingml/2006/table">
            <a:tbl>
              <a:tblPr/>
              <a:tblGrid>
                <a:gridCol w="5545137"/>
              </a:tblGrid>
              <a:tr h="5966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Trebuchet MS" panose="020B0603020202020204" pitchFamily="34" charset="0"/>
                        </a:rPr>
                        <a:t>1 saat Okul Tekrarı</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Trebuchet MS" panose="020B0603020202020204" pitchFamily="34" charset="0"/>
                        </a:rPr>
                        <a:t>1 saat Yarınki Derslere Hazırlık</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Trebuchet MS" panose="020B0603020202020204" pitchFamily="34" charset="0"/>
                        </a:rPr>
                        <a:t>1 saat Test Çözümü</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Trebuchet MS" panose="020B0603020202020204" pitchFamily="34" charset="0"/>
                        </a:rPr>
                        <a:t>30 dakika Kitap Okuma            (40-50 sayfa)</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10" name="Text Box 72"/>
          <p:cNvSpPr txBox="1">
            <a:spLocks noChangeArrowheads="1"/>
          </p:cNvSpPr>
          <p:nvPr/>
        </p:nvSpPr>
        <p:spPr bwMode="auto">
          <a:xfrm>
            <a:off x="3132440" y="908720"/>
            <a:ext cx="5400000" cy="715089"/>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HAFTA İÇİ</a:t>
            </a:r>
          </a:p>
        </p:txBody>
      </p:sp>
    </p:spTree>
    <p:extLst>
      <p:ext uri="{BB962C8B-B14F-4D97-AF65-F5344CB8AC3E}">
        <p14:creationId xmlns:p14="http://schemas.microsoft.com/office/powerpoint/2010/main" val="3284616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8640000" cy="720000"/>
          </a:xfrm>
        </p:spPr>
        <p:style>
          <a:lnRef idx="0">
            <a:schemeClr val="accent5"/>
          </a:lnRef>
          <a:fillRef idx="3">
            <a:schemeClr val="accent5"/>
          </a:fillRef>
          <a:effectRef idx="3">
            <a:schemeClr val="accent5"/>
          </a:effectRef>
          <a:fontRef idx="minor">
            <a:schemeClr val="lt1"/>
          </a:fontRef>
        </p:style>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VERİMLİ DERS ÇALIŞMA,</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3" name="İçerik Yer Tutucusu 2"/>
          <p:cNvSpPr>
            <a:spLocks noGrp="1"/>
          </p:cNvSpPr>
          <p:nvPr>
            <p:ph sz="quarter" idx="1"/>
          </p:nvPr>
        </p:nvSpPr>
        <p:spPr>
          <a:xfrm>
            <a:off x="107504" y="1052736"/>
            <a:ext cx="4699248" cy="5544616"/>
          </a:xfrm>
        </p:spPr>
        <p:txBody>
          <a:bodyPr>
            <a:normAutofit/>
          </a:bodyPr>
          <a:lstStyle/>
          <a:p>
            <a:r>
              <a:rPr lang="tr-TR" dirty="0">
                <a:latin typeface="Trebuchet MS" panose="020B0603020202020204" pitchFamily="34" charset="0"/>
              </a:rPr>
              <a:t>Uygun ortamda,</a:t>
            </a:r>
          </a:p>
          <a:p>
            <a:endParaRPr lang="tr-TR" dirty="0">
              <a:latin typeface="Trebuchet MS" panose="020B0603020202020204" pitchFamily="34" charset="0"/>
            </a:endParaRPr>
          </a:p>
          <a:p>
            <a:r>
              <a:rPr lang="tr-TR" dirty="0">
                <a:latin typeface="Trebuchet MS" panose="020B0603020202020204" pitchFamily="34" charset="0"/>
              </a:rPr>
              <a:t>Belli bir plan dahilinde,</a:t>
            </a:r>
          </a:p>
          <a:p>
            <a:endParaRPr lang="tr-TR" dirty="0">
              <a:latin typeface="Trebuchet MS" panose="020B0603020202020204" pitchFamily="34" charset="0"/>
            </a:endParaRPr>
          </a:p>
          <a:p>
            <a:r>
              <a:rPr lang="tr-TR" dirty="0">
                <a:latin typeface="Trebuchet MS" panose="020B0603020202020204" pitchFamily="34" charset="0"/>
              </a:rPr>
              <a:t>Odaklanarak yapılan çalışmadır.</a:t>
            </a:r>
          </a:p>
          <a:p>
            <a:endParaRPr lang="tr-TR" dirty="0">
              <a:latin typeface="Trebuchet MS" panose="020B0603020202020204" pitchFamily="34" charset="0"/>
            </a:endParaRPr>
          </a:p>
          <a:p>
            <a:r>
              <a:rPr lang="tr-TR" dirty="0">
                <a:latin typeface="Trebuchet MS" panose="020B0603020202020204" pitchFamily="34" charset="0"/>
              </a:rPr>
              <a:t>Bu çalışma sonunda alınan bilgiler kısa süreli bellekten uzun süreli belleğe geçirilir ve bu bilgiler kullanılır.</a:t>
            </a:r>
          </a:p>
          <a:p>
            <a:endParaRPr lang="tr-TR" dirty="0">
              <a:latin typeface="Trebuchet MS" panose="020B0603020202020204" pitchFamily="34" charset="0"/>
            </a:endParaRPr>
          </a:p>
        </p:txBody>
      </p:sp>
      <p:sp>
        <p:nvSpPr>
          <p:cNvPr id="5" name="Slayt Numarası Yer Tutucusu 4"/>
          <p:cNvSpPr>
            <a:spLocks noGrp="1"/>
          </p:cNvSpPr>
          <p:nvPr>
            <p:ph type="sldNum" sz="quarter" idx="11"/>
          </p:nvPr>
        </p:nvSpPr>
        <p:spPr/>
        <p:txBody>
          <a:bodyPr/>
          <a:lstStyle/>
          <a:p>
            <a:pPr>
              <a:defRPr/>
            </a:pPr>
            <a:fld id="{DF3886AF-6DA8-4692-8B5A-BE86A7A5E133}" type="slidenum">
              <a:rPr lang="tr-TR" smtClean="0"/>
              <a:pPr>
                <a:defRPr/>
              </a:pPr>
              <a:t>2</a:t>
            </a:fld>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9701" t="20190" r="3490" b="20382"/>
          <a:stretch/>
        </p:blipFill>
        <p:spPr>
          <a:xfrm>
            <a:off x="4572000" y="908720"/>
            <a:ext cx="4176463" cy="3854369"/>
          </a:xfrm>
          <a:prstGeom prst="rect">
            <a:avLst/>
          </a:prstGeom>
        </p:spPr>
      </p:pic>
    </p:spTree>
    <p:extLst>
      <p:ext uri="{BB962C8B-B14F-4D97-AF65-F5344CB8AC3E}">
        <p14:creationId xmlns:p14="http://schemas.microsoft.com/office/powerpoint/2010/main" val="412257785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p:txBody>
          <a:bodyPr/>
          <a:lstStyle/>
          <a:p>
            <a:pPr eaLnBrk="1" hangingPunct="1">
              <a:lnSpc>
                <a:spcPct val="90000"/>
              </a:lnSpc>
              <a:buFont typeface="Wingdings" pitchFamily="2" charset="2"/>
              <a:buNone/>
            </a:pPr>
            <a:r>
              <a:rPr lang="tr-TR" sz="1600" dirty="0" smtClean="0">
                <a:solidFill>
                  <a:srgbClr val="FFFF00"/>
                </a:solidFill>
                <a:latin typeface="Trebuchet MS" panose="020B0603020202020204" pitchFamily="34" charset="0"/>
              </a:rPr>
              <a:t>            </a:t>
            </a:r>
          </a:p>
        </p:txBody>
      </p:sp>
      <p:graphicFrame>
        <p:nvGraphicFramePr>
          <p:cNvPr id="40021" name="Group 85"/>
          <p:cNvGraphicFramePr>
            <a:graphicFrameLocks noGrp="1"/>
          </p:cNvGraphicFramePr>
          <p:nvPr>
            <p:ph sz="half" idx="2"/>
            <p:extLst>
              <p:ext uri="{D42A27DB-BD31-4B8C-83A1-F6EECF244321}">
                <p14:modId xmlns:p14="http://schemas.microsoft.com/office/powerpoint/2010/main" val="3654141910"/>
              </p:ext>
            </p:extLst>
          </p:nvPr>
        </p:nvGraphicFramePr>
        <p:xfrm>
          <a:off x="2915816" y="2708920"/>
          <a:ext cx="5759896" cy="2952751"/>
        </p:xfrm>
        <a:graphic>
          <a:graphicData uri="http://schemas.openxmlformats.org/drawingml/2006/table">
            <a:tbl>
              <a:tblPr/>
              <a:tblGrid>
                <a:gridCol w="1794761"/>
                <a:gridCol w="3965135"/>
              </a:tblGrid>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Trebuchet MS" panose="020B0603020202020204" pitchFamily="34" charset="0"/>
                        </a:rPr>
                        <a:t>CUMARTESİ</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Trebuchet MS" panose="020B0603020202020204" pitchFamily="34" charset="0"/>
                        </a:rPr>
                        <a:t>Her Ders İçin 1 Saat konu +</a:t>
                      </a:r>
                      <a:r>
                        <a:rPr kumimoji="0" lang="tr-TR" sz="2000" b="1" i="1" u="none" strike="noStrike" cap="none" normalizeH="0" baseline="0" dirty="0" smtClean="0">
                          <a:ln>
                            <a:noFill/>
                          </a:ln>
                          <a:solidFill>
                            <a:schemeClr val="accent1">
                              <a:lumMod val="75000"/>
                            </a:schemeClr>
                          </a:solidFill>
                          <a:effectLst/>
                          <a:latin typeface="Trebuchet MS" panose="020B0603020202020204" pitchFamily="34" charset="0"/>
                        </a:rPr>
                        <a:t>30 </a:t>
                      </a:r>
                      <a:r>
                        <a:rPr kumimoji="0" lang="tr-TR" sz="2000" b="1" i="1" u="none" strike="noStrike" cap="none" normalizeH="0" baseline="0" dirty="0" err="1" smtClean="0">
                          <a:ln>
                            <a:noFill/>
                          </a:ln>
                          <a:solidFill>
                            <a:schemeClr val="accent1">
                              <a:lumMod val="75000"/>
                            </a:schemeClr>
                          </a:solidFill>
                          <a:effectLst/>
                          <a:latin typeface="Trebuchet MS" panose="020B0603020202020204" pitchFamily="34" charset="0"/>
                        </a:rPr>
                        <a:t>Dk</a:t>
                      </a:r>
                      <a:r>
                        <a:rPr kumimoji="0" lang="tr-TR" sz="2000" b="1" i="1" u="none" strike="noStrike" cap="none" normalizeH="0" baseline="0" dirty="0" smtClean="0">
                          <a:ln>
                            <a:noFill/>
                          </a:ln>
                          <a:solidFill>
                            <a:schemeClr val="accent1">
                              <a:lumMod val="75000"/>
                            </a:schemeClr>
                          </a:solidFill>
                          <a:effectLst/>
                          <a:latin typeface="Trebuchet MS" panose="020B0603020202020204" pitchFamily="34" charset="0"/>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Trebuchet MS" panose="020B0603020202020204" pitchFamily="34" charset="0"/>
                        </a:rPr>
                        <a:t>PAZAR</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Trebuchet MS" panose="020B0603020202020204" pitchFamily="34" charset="0"/>
                        </a:rPr>
                        <a:t>Her Ders için 1 Saat Konu + </a:t>
                      </a:r>
                      <a:r>
                        <a:rPr kumimoji="0" lang="tr-TR" sz="2000" b="1" i="1" u="none" strike="noStrike" cap="none" normalizeH="0" baseline="0" dirty="0" smtClean="0">
                          <a:ln>
                            <a:noFill/>
                          </a:ln>
                          <a:solidFill>
                            <a:schemeClr val="accent1">
                              <a:lumMod val="75000"/>
                            </a:schemeClr>
                          </a:solidFill>
                          <a:effectLst/>
                          <a:latin typeface="Trebuchet MS" panose="020B0603020202020204" pitchFamily="34" charset="0"/>
                        </a:rPr>
                        <a:t>30 </a:t>
                      </a:r>
                      <a:r>
                        <a:rPr kumimoji="0" lang="tr-TR" sz="2000" b="1" i="1" u="none" strike="noStrike" cap="none" normalizeH="0" baseline="0" dirty="0" err="1" smtClean="0">
                          <a:ln>
                            <a:noFill/>
                          </a:ln>
                          <a:solidFill>
                            <a:schemeClr val="accent1">
                              <a:lumMod val="75000"/>
                            </a:schemeClr>
                          </a:solidFill>
                          <a:effectLst/>
                          <a:latin typeface="Trebuchet MS" panose="020B0603020202020204" pitchFamily="34" charset="0"/>
                        </a:rPr>
                        <a:t>Dk</a:t>
                      </a:r>
                      <a:r>
                        <a:rPr kumimoji="0" lang="tr-TR" sz="2000" b="1" i="1" u="none" strike="noStrike" cap="none" normalizeH="0" baseline="0" dirty="0" smtClean="0">
                          <a:ln>
                            <a:noFill/>
                          </a:ln>
                          <a:solidFill>
                            <a:schemeClr val="accent1">
                              <a:lumMod val="75000"/>
                            </a:schemeClr>
                          </a:solidFill>
                          <a:effectLst/>
                          <a:latin typeface="Trebuchet MS" panose="020B0603020202020204" pitchFamily="34" charset="0"/>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Trebuchet MS" panose="020B0603020202020204" pitchFamily="34" charset="0"/>
                        </a:rPr>
                        <a:t>O Hafta çalışılan konuların kısa tekrarı</a:t>
                      </a:r>
                    </a:p>
                  </a:txBody>
                  <a:tcPr marL="91435" marR="9143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bl>
          </a:graphicData>
        </a:graphic>
      </p:graphicFrame>
      <p:sp>
        <p:nvSpPr>
          <p:cNvPr id="21" name="Slayt Numarası Yer Tutucusu 6"/>
          <p:cNvSpPr>
            <a:spLocks noGrp="1"/>
          </p:cNvSpPr>
          <p:nvPr>
            <p:ph type="sldNum" sz="quarter" idx="12"/>
          </p:nvPr>
        </p:nvSpPr>
        <p:spPr/>
        <p:txBody>
          <a:bodyPr/>
          <a:lstStyle/>
          <a:p>
            <a:pPr>
              <a:defRPr/>
            </a:pPr>
            <a:fld id="{9208E515-FA6E-4BDC-B9D5-7BC0BEBD57D8}" type="slidenum">
              <a:rPr lang="tr-TR">
                <a:solidFill>
                  <a:schemeClr val="bg1"/>
                </a:solidFill>
                <a:latin typeface="Trebuchet MS" panose="020B0603020202020204" pitchFamily="34" charset="0"/>
              </a:rPr>
              <a:pPr>
                <a:defRPr/>
              </a:pPr>
              <a:t>20</a:t>
            </a:fld>
            <a:endParaRPr lang="tr-TR" dirty="0">
              <a:solidFill>
                <a:schemeClr val="bg1"/>
              </a:solidFill>
              <a:latin typeface="Trebuchet MS" panose="020B0603020202020204" pitchFamily="34" charset="0"/>
            </a:endParaRPr>
          </a:p>
        </p:txBody>
      </p:sp>
      <p:graphicFrame>
        <p:nvGraphicFramePr>
          <p:cNvPr id="39940" name="Object 4"/>
          <p:cNvGraphicFramePr>
            <a:graphicFrameLocks noChangeAspect="1"/>
          </p:cNvGraphicFramePr>
          <p:nvPr>
            <p:extLst>
              <p:ext uri="{D42A27DB-BD31-4B8C-83A1-F6EECF244321}">
                <p14:modId xmlns:p14="http://schemas.microsoft.com/office/powerpoint/2010/main" val="4264292115"/>
              </p:ext>
            </p:extLst>
          </p:nvPr>
        </p:nvGraphicFramePr>
        <p:xfrm>
          <a:off x="395536" y="2708920"/>
          <a:ext cx="2520000" cy="3220000"/>
        </p:xfrm>
        <a:graphic>
          <a:graphicData uri="http://schemas.openxmlformats.org/presentationml/2006/ole">
            <mc:AlternateContent xmlns:mc="http://schemas.openxmlformats.org/markup-compatibility/2006">
              <mc:Choice xmlns:v="urn:schemas-microsoft-com:vml" Requires="v">
                <p:oleObj spid="_x0000_s3126" name="Bit Eşlem Resmi" r:id="rId5" imgW="1924319" imgH="2276793" progId="PBrush">
                  <p:embed/>
                </p:oleObj>
              </mc:Choice>
              <mc:Fallback>
                <p:oleObj name="Bit Eşlem Resmi" r:id="rId5" imgW="1924319" imgH="2276793" progId="PBrush">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708920"/>
                        <a:ext cx="2520000" cy="3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35" name="Text Box 67"/>
          <p:cNvSpPr txBox="1">
            <a:spLocks noChangeArrowheads="1"/>
          </p:cNvSpPr>
          <p:nvPr/>
        </p:nvSpPr>
        <p:spPr bwMode="auto">
          <a:xfrm>
            <a:off x="3203848" y="945251"/>
            <a:ext cx="5400000" cy="720000"/>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HAFTA SONU</a:t>
            </a:r>
          </a:p>
        </p:txBody>
      </p:sp>
      <p:sp>
        <p:nvSpPr>
          <p:cNvPr id="7" name="Text Box 6"/>
          <p:cNvSpPr txBox="1">
            <a:spLocks noChangeArrowheads="1"/>
          </p:cNvSpPr>
          <p:nvPr/>
        </p:nvSpPr>
        <p:spPr bwMode="auto">
          <a:xfrm>
            <a:off x="107504" y="95071"/>
            <a:ext cx="8640000" cy="720000"/>
          </a:xfrm>
          <a:prstGeom prst="rect">
            <a:avLst/>
          </a:prstGeom>
          <a:solidFill>
            <a:srgbClr val="660066"/>
          </a:solidFill>
          <a:ln>
            <a:noFill/>
          </a:ln>
          <a:effectLst/>
          <a:extLst/>
        </p:spPr>
        <p:style>
          <a:lnRef idx="0">
            <a:scrgbClr r="0" g="0" b="0"/>
          </a:lnRef>
          <a:fillRef idx="1002">
            <a:schemeClr val="lt2"/>
          </a:fillRef>
          <a:effectRef idx="0">
            <a:scrgbClr r="0" g="0" b="0"/>
          </a:effectRef>
          <a:fontRef idx="major"/>
        </p:style>
        <p:txBody>
          <a:bodyPr wrap="square" anchor="ct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BAŞARIYA ULAŞMADA  EVDE DERS ÇALIŞIRKEN</a:t>
            </a:r>
          </a:p>
        </p:txBody>
      </p:sp>
    </p:spTree>
    <p:extLst>
      <p:ext uri="{BB962C8B-B14F-4D97-AF65-F5344CB8AC3E}">
        <p14:creationId xmlns:p14="http://schemas.microsoft.com/office/powerpoint/2010/main" val="3585897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out)">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out)">
                                      <p:cBhvr>
                                        <p:cTn id="12" dur="500"/>
                                        <p:tgtEl>
                                          <p:spTgt spid="3993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8" descr="D:\REHBERLİK VE PSİKOLOJİ ARŞİVİ\REHBERLİK PANOSU\VERİMLİ DERS ÇALIŞMA VE ZAMAN YÖNETİMİ\1780171_10204804026235020_447797448889933945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640960"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491880" y="1642730"/>
            <a:ext cx="50292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lnSpc>
                <a:spcPct val="150000"/>
              </a:lnSpc>
              <a:spcBef>
                <a:spcPct val="50000"/>
              </a:spcBef>
              <a:spcAft>
                <a:spcPts val="0"/>
              </a:spcAft>
            </a:pPr>
            <a:r>
              <a:rPr lang="tr-TR" sz="3600" b="1" dirty="0">
                <a:solidFill>
                  <a:srgbClr val="0F6FC6">
                    <a:lumMod val="50000"/>
                  </a:srgbClr>
                </a:solidFill>
                <a:latin typeface="Trebuchet MS" panose="020B0603020202020204" pitchFamily="34" charset="0"/>
              </a:rPr>
              <a:t>45’+5’+10’=60’</a:t>
            </a:r>
            <a:endParaRPr lang="tr-TR" sz="3600" dirty="0">
              <a:solidFill>
                <a:srgbClr val="0F6FC6">
                  <a:lumMod val="50000"/>
                </a:srgbClr>
              </a:solidFill>
              <a:latin typeface="Trebuchet MS" panose="020B0603020202020204" pitchFamily="34" charset="0"/>
            </a:endParaRPr>
          </a:p>
          <a:p>
            <a:pPr eaLnBrk="0" fontAlgn="auto" hangingPunct="0">
              <a:lnSpc>
                <a:spcPct val="150000"/>
              </a:lnSpc>
              <a:spcBef>
                <a:spcPct val="50000"/>
              </a:spcBef>
              <a:spcAft>
                <a:spcPts val="0"/>
              </a:spcAft>
              <a:buFontTx/>
              <a:buChar char="•"/>
            </a:pPr>
            <a:r>
              <a:rPr lang="tr-TR" dirty="0">
                <a:solidFill>
                  <a:srgbClr val="0F6FC6">
                    <a:lumMod val="50000"/>
                  </a:srgbClr>
                </a:solidFill>
                <a:latin typeface="Trebuchet MS" panose="020B0603020202020204" pitchFamily="34" charset="0"/>
              </a:rPr>
              <a:t>45 dakika ders çalıştıktan sonra</a:t>
            </a:r>
            <a:r>
              <a:rPr lang="tr-TR" b="1" dirty="0">
                <a:solidFill>
                  <a:srgbClr val="0F6FC6">
                    <a:lumMod val="50000"/>
                  </a:srgbClr>
                </a:solidFill>
                <a:latin typeface="Trebuchet MS" panose="020B0603020202020204" pitchFamily="34" charset="0"/>
              </a:rPr>
              <a:t> </a:t>
            </a:r>
            <a:endParaRPr lang="tr-TR" dirty="0">
              <a:solidFill>
                <a:srgbClr val="0F6FC6">
                  <a:lumMod val="50000"/>
                </a:srgbClr>
              </a:solidFill>
              <a:latin typeface="Trebuchet MS" panose="020B0603020202020204" pitchFamily="34" charset="0"/>
            </a:endParaRPr>
          </a:p>
          <a:p>
            <a:pPr eaLnBrk="0" fontAlgn="auto" hangingPunct="0">
              <a:lnSpc>
                <a:spcPct val="150000"/>
              </a:lnSpc>
              <a:spcBef>
                <a:spcPct val="50000"/>
              </a:spcBef>
              <a:spcAft>
                <a:spcPts val="0"/>
              </a:spcAft>
              <a:buFontTx/>
              <a:buChar char="•"/>
            </a:pPr>
            <a:r>
              <a:rPr lang="tr-TR" dirty="0">
                <a:solidFill>
                  <a:srgbClr val="0F6FC6">
                    <a:lumMod val="50000"/>
                  </a:srgbClr>
                </a:solidFill>
                <a:latin typeface="Trebuchet MS" panose="020B0603020202020204" pitchFamily="34" charset="0"/>
              </a:rPr>
              <a:t>5 dakika çalıştığınız konuları gözden geçirmelisiniz</a:t>
            </a:r>
          </a:p>
          <a:p>
            <a:pPr eaLnBrk="0" fontAlgn="auto" hangingPunct="0">
              <a:lnSpc>
                <a:spcPct val="150000"/>
              </a:lnSpc>
              <a:spcBef>
                <a:spcPct val="50000"/>
              </a:spcBef>
              <a:spcAft>
                <a:spcPts val="0"/>
              </a:spcAft>
              <a:buFontTx/>
              <a:buChar char="•"/>
            </a:pPr>
            <a:r>
              <a:rPr lang="tr-TR" dirty="0">
                <a:solidFill>
                  <a:srgbClr val="0F6FC6">
                    <a:lumMod val="50000"/>
                  </a:srgbClr>
                </a:solidFill>
                <a:latin typeface="Trebuchet MS" panose="020B0603020202020204" pitchFamily="34" charset="0"/>
              </a:rPr>
              <a:t>Her çalışma süresinden sonra da 10  dakikalık bir dinlenme arası </a:t>
            </a:r>
            <a:r>
              <a:rPr lang="tr-TR" dirty="0" smtClean="0">
                <a:solidFill>
                  <a:srgbClr val="0F6FC6">
                    <a:lumMod val="50000"/>
                  </a:srgbClr>
                </a:solidFill>
                <a:latin typeface="Trebuchet MS" panose="020B0603020202020204" pitchFamily="34" charset="0"/>
              </a:rPr>
              <a:t>vermelisiniz.</a:t>
            </a:r>
          </a:p>
          <a:p>
            <a:pPr fontAlgn="auto">
              <a:lnSpc>
                <a:spcPct val="150000"/>
              </a:lnSpc>
              <a:spcBef>
                <a:spcPts val="0"/>
              </a:spcBef>
              <a:spcAft>
                <a:spcPts val="0"/>
              </a:spcAft>
            </a:pPr>
            <a:r>
              <a:rPr lang="tr-TR" dirty="0" smtClean="0">
                <a:solidFill>
                  <a:srgbClr val="04617B">
                    <a:lumMod val="75000"/>
                  </a:srgbClr>
                </a:solidFill>
                <a:latin typeface="Trebuchet MS" panose="020B0603020202020204" pitchFamily="34" charset="0"/>
              </a:rPr>
              <a:t>En </a:t>
            </a:r>
            <a:r>
              <a:rPr lang="tr-TR" dirty="0">
                <a:solidFill>
                  <a:srgbClr val="04617B">
                    <a:lumMod val="75000"/>
                  </a:srgbClr>
                </a:solidFill>
                <a:latin typeface="Trebuchet MS" panose="020B0603020202020204" pitchFamily="34" charset="0"/>
              </a:rPr>
              <a:t>verimli çalışma aralıklı çalışmadır. </a:t>
            </a:r>
            <a:endParaRPr lang="tr-TR" dirty="0" smtClean="0">
              <a:solidFill>
                <a:srgbClr val="04617B">
                  <a:lumMod val="75000"/>
                </a:srgbClr>
              </a:solidFill>
              <a:latin typeface="Trebuchet MS" panose="020B0603020202020204" pitchFamily="34" charset="0"/>
            </a:endParaRPr>
          </a:p>
          <a:p>
            <a:pPr fontAlgn="auto">
              <a:lnSpc>
                <a:spcPct val="150000"/>
              </a:lnSpc>
              <a:spcBef>
                <a:spcPts val="0"/>
              </a:spcBef>
              <a:spcAft>
                <a:spcPts val="0"/>
              </a:spcAft>
            </a:pPr>
            <a:r>
              <a:rPr lang="tr-TR" dirty="0" smtClean="0">
                <a:solidFill>
                  <a:srgbClr val="04617B">
                    <a:lumMod val="75000"/>
                  </a:srgbClr>
                </a:solidFill>
                <a:latin typeface="Trebuchet MS" panose="020B0603020202020204" pitchFamily="34" charset="0"/>
              </a:rPr>
              <a:t>Birbirine </a:t>
            </a:r>
            <a:r>
              <a:rPr lang="tr-TR" dirty="0">
                <a:solidFill>
                  <a:srgbClr val="04617B">
                    <a:lumMod val="75000"/>
                  </a:srgbClr>
                </a:solidFill>
                <a:latin typeface="Trebuchet MS" panose="020B0603020202020204" pitchFamily="34" charset="0"/>
              </a:rPr>
              <a:t>benzeyen dersler üst üste çalışılmamalıdır.</a:t>
            </a:r>
            <a:r>
              <a:rPr lang="tr-TR" dirty="0" smtClean="0">
                <a:solidFill>
                  <a:srgbClr val="0F6FC6">
                    <a:lumMod val="50000"/>
                  </a:srgbClr>
                </a:solidFill>
                <a:latin typeface="Trebuchet MS" panose="020B0603020202020204" pitchFamily="34" charset="0"/>
              </a:rPr>
              <a:t> </a:t>
            </a:r>
            <a:endParaRPr lang="tr-TR" dirty="0">
              <a:solidFill>
                <a:srgbClr val="0F6FC6">
                  <a:lumMod val="50000"/>
                </a:srgbClr>
              </a:solidFill>
              <a:latin typeface="Trebuchet MS" panose="020B0603020202020204" pitchFamily="34" charset="0"/>
            </a:endParaRPr>
          </a:p>
        </p:txBody>
      </p:sp>
      <p:sp>
        <p:nvSpPr>
          <p:cNvPr id="140291" name="Oval 3"/>
          <p:cNvSpPr>
            <a:spLocks noChangeArrowheads="1"/>
          </p:cNvSpPr>
          <p:nvPr/>
        </p:nvSpPr>
        <p:spPr bwMode="auto">
          <a:xfrm>
            <a:off x="3048000" y="33979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2" name="Oval 4"/>
          <p:cNvSpPr>
            <a:spLocks noChangeArrowheads="1"/>
          </p:cNvSpPr>
          <p:nvPr/>
        </p:nvSpPr>
        <p:spPr bwMode="auto">
          <a:xfrm>
            <a:off x="3962400" y="3016924"/>
            <a:ext cx="914400"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pPr>
            <a:endParaRPr lang="tr-TR">
              <a:solidFill>
                <a:prstClr val="black"/>
              </a:solidFill>
              <a:latin typeface="+mn-lt"/>
            </a:endParaRPr>
          </a:p>
        </p:txBody>
      </p:sp>
      <p:sp>
        <p:nvSpPr>
          <p:cNvPr id="140293" name="Oval 5"/>
          <p:cNvSpPr>
            <a:spLocks noChangeArrowheads="1"/>
          </p:cNvSpPr>
          <p:nvPr/>
        </p:nvSpPr>
        <p:spPr bwMode="auto">
          <a:xfrm>
            <a:off x="4876800" y="38170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4" name="Oval 6"/>
          <p:cNvSpPr>
            <a:spLocks noChangeArrowheads="1"/>
          </p:cNvSpPr>
          <p:nvPr/>
        </p:nvSpPr>
        <p:spPr bwMode="auto">
          <a:xfrm>
            <a:off x="4267200" y="2407325"/>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5" name="Text Box 7"/>
          <p:cNvSpPr txBox="1">
            <a:spLocks noChangeArrowheads="1"/>
          </p:cNvSpPr>
          <p:nvPr/>
        </p:nvSpPr>
        <p:spPr bwMode="auto">
          <a:xfrm>
            <a:off x="3048000" y="243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sp>
        <p:nvSpPr>
          <p:cNvPr id="140296" name="Text Box 8"/>
          <p:cNvSpPr txBox="1">
            <a:spLocks noChangeArrowheads="1"/>
          </p:cNvSpPr>
          <p:nvPr/>
        </p:nvSpPr>
        <p:spPr bwMode="auto">
          <a:xfrm>
            <a:off x="107504" y="44624"/>
            <a:ext cx="8640000" cy="1538883"/>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auto" hangingPunct="0">
              <a:spcBef>
                <a:spcPct val="50000"/>
              </a:spcBef>
              <a:spcAft>
                <a:spcPts val="0"/>
              </a:spcAft>
            </a:pP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ZAMANIN İYİ </a:t>
            </a: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KULLANILMASI</a:t>
            </a:r>
          </a:p>
          <a:p>
            <a:pPr algn="ctr" eaLnBrk="0" fontAlgn="auto" hangingPunct="0">
              <a:spcBef>
                <a:spcPct val="50000"/>
              </a:spcBef>
              <a:spcAft>
                <a:spcPts val="0"/>
              </a:spcAft>
            </a:pP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 </a:t>
            </a: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VE </a:t>
            </a: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PLANLANMASI</a:t>
            </a:r>
          </a:p>
          <a:p>
            <a:pPr algn="ctr" eaLnBrk="0" fontAlgn="auto" hangingPunct="0">
              <a:spcBef>
                <a:spcPct val="50000"/>
              </a:spcBef>
              <a:spcAft>
                <a:spcPts val="0"/>
              </a:spcAft>
            </a:pPr>
            <a:r>
              <a:rPr lang="tr-T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NASIL </a:t>
            </a:r>
            <a:r>
              <a:rPr lang="tr-T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BİR ZAMANLAMA </a:t>
            </a:r>
            <a:r>
              <a:rPr lang="tr-T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,DERS </a:t>
            </a:r>
            <a:r>
              <a:rPr lang="tr-T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ÇALIŞIRKEN EN YÜKSEK VERİMİ SAĞLAR</a:t>
            </a:r>
          </a:p>
        </p:txBody>
      </p:sp>
      <p:sp>
        <p:nvSpPr>
          <p:cNvPr id="140297" name="Line 9"/>
          <p:cNvSpPr>
            <a:spLocks noChangeShapeType="1"/>
          </p:cNvSpPr>
          <p:nvPr/>
        </p:nvSpPr>
        <p:spPr bwMode="auto">
          <a:xfrm flipH="1">
            <a:off x="1981200" y="2895600"/>
            <a:ext cx="76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8" name="Text Box 10"/>
          <p:cNvSpPr txBox="1">
            <a:spLocks noChangeArrowheads="1"/>
          </p:cNvSpPr>
          <p:nvPr/>
        </p:nvSpPr>
        <p:spPr bwMode="auto">
          <a:xfrm>
            <a:off x="4267200" y="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sp>
        <p:nvSpPr>
          <p:cNvPr id="140300" name="Rectangle 12"/>
          <p:cNvSpPr>
            <a:spLocks noChangeArrowheads="1"/>
          </p:cNvSpPr>
          <p:nvPr/>
        </p:nvSpPr>
        <p:spPr bwMode="auto">
          <a:xfrm>
            <a:off x="4267200" y="4126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9" name="Slayt Numarası Yer Tutucusu 4"/>
          <p:cNvSpPr>
            <a:spLocks noGrp="1"/>
          </p:cNvSpPr>
          <p:nvPr>
            <p:ph type="sldNum" sz="quarter" idx="11"/>
          </p:nvPr>
        </p:nvSpPr>
        <p:spPr>
          <a:xfrm>
            <a:off x="8129588" y="5734050"/>
            <a:ext cx="609600" cy="520700"/>
          </a:xfrm>
        </p:spPr>
        <p:txBody>
          <a:bodyPr/>
          <a:lstStyle/>
          <a:p>
            <a:pPr algn="ctr">
              <a:defRPr/>
            </a:pPr>
            <a:fld id="{DF3886AF-6DA8-4692-8B5A-BE86A7A5E133}" type="slidenum">
              <a:rPr lang="tr-TR" sz="1400" b="1" smtClean="0">
                <a:solidFill>
                  <a:schemeClr val="bg1"/>
                </a:solidFill>
              </a:rPr>
              <a:pPr algn="ctr">
                <a:defRPr/>
              </a:pPr>
              <a:t>22</a:t>
            </a:fld>
            <a:endParaRPr lang="tr-TR" sz="1400" b="1"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40742"/>
            <a:ext cx="3635896" cy="4556610"/>
          </a:xfrm>
          <a:prstGeom prst="ellipse">
            <a:avLst/>
          </a:prstGeom>
        </p:spPr>
      </p:pic>
    </p:spTree>
    <p:extLst>
      <p:ext uri="{BB962C8B-B14F-4D97-AF65-F5344CB8AC3E}">
        <p14:creationId xmlns:p14="http://schemas.microsoft.com/office/powerpoint/2010/main" val="28107615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7375"/>
          <a:stretch/>
        </p:blipFill>
        <p:spPr>
          <a:xfrm>
            <a:off x="205221" y="717520"/>
            <a:ext cx="7895171" cy="6095856"/>
          </a:xfrm>
        </p:spPr>
      </p:pic>
      <p:sp>
        <p:nvSpPr>
          <p:cNvPr id="4" name="Dikdörtgen 3"/>
          <p:cNvSpPr/>
          <p:nvPr/>
        </p:nvSpPr>
        <p:spPr>
          <a:xfrm>
            <a:off x="107504" y="66690"/>
            <a:ext cx="8640960" cy="553998"/>
          </a:xfrm>
          <a:prstGeom prst="rect">
            <a:avLst/>
          </a:prstGeom>
          <a:solidFill>
            <a:srgbClr val="C80085"/>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3000" b="1" cap="none" spc="150" dirty="0" smtClean="0">
                <a:ln w="11430"/>
                <a:solidFill>
                  <a:schemeClr val="bg1"/>
                </a:solidFill>
                <a:effectLst>
                  <a:outerShdw blurRad="25400" algn="tl" rotWithShape="0">
                    <a:srgbClr val="000000">
                      <a:alpha val="43000"/>
                    </a:srgbClr>
                  </a:outerShdw>
                </a:effectLst>
                <a:latin typeface="Trebuchet MS" panose="020B0603020202020204" pitchFamily="34" charset="0"/>
              </a:rPr>
              <a:t>ÇALIŞMA ORTAMININ DÜZENLENMESİ</a:t>
            </a:r>
            <a:endParaRPr lang="tr-TR" sz="3000" b="1" cap="none" spc="150" dirty="0">
              <a:ln w="11430"/>
              <a:solidFill>
                <a:schemeClr val="bg1"/>
              </a:solidFill>
              <a:effectLst>
                <a:outerShdw blurRad="25400" algn="tl" rotWithShape="0">
                  <a:srgbClr val="000000">
                    <a:alpha val="43000"/>
                  </a:srgbClr>
                </a:outerShdw>
              </a:effectLst>
              <a:latin typeface="Trebuchet MS" panose="020B0603020202020204" pitchFamily="34" charset="0"/>
            </a:endParaRPr>
          </a:p>
        </p:txBody>
      </p:sp>
      <p:sp>
        <p:nvSpPr>
          <p:cNvPr id="11"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23</a:t>
            </a:fld>
            <a:endParaRPr lang="tr-TR" dirty="0"/>
          </a:p>
        </p:txBody>
      </p:sp>
    </p:spTree>
    <p:extLst>
      <p:ext uri="{BB962C8B-B14F-4D97-AF65-F5344CB8AC3E}">
        <p14:creationId xmlns:p14="http://schemas.microsoft.com/office/powerpoint/2010/main" val="3860973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7384"/>
            <a:ext cx="7920880" cy="6858000"/>
          </a:xfrm>
          <a:prstGeom prst="rect">
            <a:avLst/>
          </a:prstGeom>
        </p:spPr>
      </p:pic>
      <p:sp>
        <p:nvSpPr>
          <p:cNvPr id="9"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24</a:t>
            </a:fld>
            <a:endParaRPr lang="tr-TR" dirty="0"/>
          </a:p>
        </p:txBody>
      </p:sp>
    </p:spTree>
    <p:extLst>
      <p:ext uri="{BB962C8B-B14F-4D97-AF65-F5344CB8AC3E}">
        <p14:creationId xmlns:p14="http://schemas.microsoft.com/office/powerpoint/2010/main" val="243735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tkili dinlem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16631"/>
            <a:ext cx="2751851" cy="2736305"/>
          </a:xfrm>
          <a:prstGeom prst="rect">
            <a:avLst/>
          </a:prstGeom>
          <a:noFill/>
          <a:extLst>
            <a:ext uri="{909E8E84-426E-40DD-AFC4-6F175D3DCCD1}">
              <a14:hiddenFill xmlns:a14="http://schemas.microsoft.com/office/drawing/2010/main">
                <a:solidFill>
                  <a:srgbClr val="FFFFFF"/>
                </a:solidFill>
              </a14:hiddenFill>
            </a:ext>
          </a:extLst>
        </p:spPr>
      </p:pic>
      <p:sp>
        <p:nvSpPr>
          <p:cNvPr id="3" name="2 İçerik Yer Tutucusu"/>
          <p:cNvSpPr>
            <a:spLocks noGrp="1"/>
          </p:cNvSpPr>
          <p:nvPr>
            <p:ph sz="quarter" idx="1"/>
          </p:nvPr>
        </p:nvSpPr>
        <p:spPr>
          <a:xfrm>
            <a:off x="144016" y="836712"/>
            <a:ext cx="6876256" cy="5128318"/>
          </a:xfrm>
        </p:spPr>
        <p:txBody>
          <a:bodyPr>
            <a:noAutofit/>
          </a:bodyPr>
          <a:lstStyle/>
          <a:p>
            <a:pPr algn="ctr">
              <a:buNone/>
            </a:pPr>
            <a:r>
              <a:rPr lang="tr-TR" sz="2800" dirty="0" smtClean="0">
                <a:solidFill>
                  <a:srgbClr val="FF0000"/>
                </a:solidFill>
                <a:latin typeface="Trebuchet MS" panose="020B0603020202020204" pitchFamily="34" charset="0"/>
              </a:rPr>
              <a:t>	</a:t>
            </a:r>
            <a:r>
              <a:rPr lang="tr-TR" sz="2800" dirty="0">
                <a:solidFill>
                  <a:srgbClr val="FF0000"/>
                </a:solidFill>
                <a:latin typeface="Trebuchet MS" panose="020B0603020202020204" pitchFamily="34" charset="0"/>
              </a:rPr>
              <a:t>En etkili öğrenme öğrenci derse katıldığı zaman gerçekleşir. </a:t>
            </a:r>
          </a:p>
          <a:p>
            <a:pPr>
              <a:buNone/>
            </a:pPr>
            <a:r>
              <a:rPr lang="tr-TR" sz="2800" dirty="0" smtClean="0">
                <a:solidFill>
                  <a:schemeClr val="tx1">
                    <a:lumMod val="95000"/>
                    <a:lumOff val="5000"/>
                  </a:schemeClr>
                </a:solidFill>
                <a:latin typeface="Trebuchet MS" panose="020B0603020202020204" pitchFamily="34" charset="0"/>
              </a:rPr>
              <a:t>Etkili dinlemek için neler yapmalıdır;</a:t>
            </a:r>
            <a:endParaRPr lang="tr-TR" sz="2800" b="1" dirty="0" smtClean="0">
              <a:solidFill>
                <a:schemeClr val="tx1">
                  <a:lumMod val="95000"/>
                  <a:lumOff val="5000"/>
                </a:schemeClr>
              </a:solidFill>
              <a:latin typeface="Trebuchet MS" panose="020B0603020202020204" pitchFamily="34" charset="0"/>
            </a:endParaRPr>
          </a:p>
          <a:p>
            <a:r>
              <a:rPr lang="tr-TR" sz="2800" dirty="0" smtClean="0">
                <a:solidFill>
                  <a:schemeClr val="tx1">
                    <a:lumMod val="95000"/>
                    <a:lumOff val="5000"/>
                  </a:schemeClr>
                </a:solidFill>
                <a:latin typeface="Trebuchet MS" panose="020B0603020202020204" pitchFamily="34" charset="0"/>
              </a:rPr>
              <a:t>Öğretmenin anlattıklarından yola çıkarak daha sonra neler söyleyebileceğini tahmin etmeliyiz.</a:t>
            </a:r>
          </a:p>
          <a:p>
            <a:r>
              <a:rPr lang="tr-TR" sz="2800" dirty="0" smtClean="0">
                <a:solidFill>
                  <a:schemeClr val="tx1">
                    <a:lumMod val="95000"/>
                    <a:lumOff val="5000"/>
                  </a:schemeClr>
                </a:solidFill>
                <a:latin typeface="Trebuchet MS" panose="020B0603020202020204" pitchFamily="34" charset="0"/>
              </a:rPr>
              <a:t>Öğretmen konuyu anlatırken ipuçları verebilir, bunları yakalamaya çalışmalıyız.</a:t>
            </a:r>
          </a:p>
          <a:p>
            <a:r>
              <a:rPr lang="tr-TR" sz="2800" dirty="0" smtClean="0">
                <a:solidFill>
                  <a:schemeClr val="tx1">
                    <a:lumMod val="95000"/>
                    <a:lumOff val="5000"/>
                  </a:schemeClr>
                </a:solidFill>
                <a:latin typeface="Trebuchet MS" panose="020B0603020202020204" pitchFamily="34" charset="0"/>
              </a:rPr>
              <a:t>Not tutarak dinlediklerinizi tekrar ederseniz, devamlı uyanık kalabilirsiniz.</a:t>
            </a:r>
            <a:endParaRPr lang="tr-TR" sz="2800" dirty="0">
              <a:solidFill>
                <a:schemeClr val="tx1">
                  <a:lumMod val="95000"/>
                  <a:lumOff val="5000"/>
                </a:schemeClr>
              </a:solidFill>
              <a:latin typeface="Trebuchet MS" panose="020B0603020202020204" pitchFamily="34" charset="0"/>
            </a:endParaRPr>
          </a:p>
        </p:txBody>
      </p:sp>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latin typeface="Trebuchet MS" panose="020B0603020202020204" pitchFamily="34" charset="0"/>
              </a:rPr>
              <a:pPr/>
              <a:t>25</a:t>
            </a:fld>
            <a:endParaRPr lang="tr-TR" dirty="0">
              <a:solidFill>
                <a:schemeClr val="bg1"/>
              </a:solidFill>
              <a:latin typeface="Trebuchet MS" panose="020B0603020202020204" pitchFamily="34" charset="0"/>
            </a:endParaRPr>
          </a:p>
        </p:txBody>
      </p:sp>
      <p:sp>
        <p:nvSpPr>
          <p:cNvPr id="5" name="Başlık 4"/>
          <p:cNvSpPr>
            <a:spLocks noGrp="1"/>
          </p:cNvSpPr>
          <p:nvPr>
            <p:ph type="title"/>
          </p:nvPr>
        </p:nvSpPr>
        <p:spPr>
          <a:xfrm>
            <a:off x="107504" y="44624"/>
            <a:ext cx="8640000" cy="720000"/>
          </a:xfrm>
          <a:solidFill>
            <a:srgbClr val="800000"/>
          </a:solidFill>
        </p:spPr>
        <p:txBody>
          <a:bodyP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ETKİLİ DİNLEME</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Tree>
    <p:extLst>
      <p:ext uri="{BB962C8B-B14F-4D97-AF65-F5344CB8AC3E}">
        <p14:creationId xmlns:p14="http://schemas.microsoft.com/office/powerpoint/2010/main" val="15363648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REHBERLİK VE PSİKOLOJİ ARŞİVİ\REHBERLİK PANOSU\VERİMLİ DERS ÇALIŞMA VE ZAMAN YÖNETİMİ\dersi_derste_ogre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503" t="5530" r="5516" b="5575"/>
          <a:stretch/>
        </p:blipFill>
        <p:spPr bwMode="auto">
          <a:xfrm>
            <a:off x="5044272" y="1627833"/>
            <a:ext cx="3704191" cy="331333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07504" y="44624"/>
            <a:ext cx="8640000" cy="720000"/>
          </a:xfrm>
          <a:solidFill>
            <a:srgbClr val="FF0000"/>
          </a:solidFill>
          <a:ln>
            <a:noFill/>
          </a:ln>
        </p:spPr>
        <p:style>
          <a:lnRef idx="2">
            <a:schemeClr val="accent5"/>
          </a:lnRef>
          <a:fillRef idx="1">
            <a:schemeClr val="lt1"/>
          </a:fillRef>
          <a:effectRef idx="0">
            <a:schemeClr val="accent5"/>
          </a:effectRef>
          <a:fontRef idx="minor">
            <a:schemeClr val="dk1"/>
          </a:fontRef>
        </p:style>
        <p:txBody>
          <a:bodyPr anchor="ctr">
            <a:normAutofit/>
          </a:bodyPr>
          <a:lstStyle/>
          <a:p>
            <a:pPr algn="ctr"/>
            <a:r>
              <a:rPr 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DERSİ, DERSTE DİNLEMEZSENİZ…</a:t>
            </a:r>
            <a:endParaRPr 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sz="quarter" idx="1"/>
          </p:nvPr>
        </p:nvSpPr>
        <p:spPr>
          <a:xfrm>
            <a:off x="251520" y="1484784"/>
            <a:ext cx="5040560" cy="4389120"/>
          </a:xfrm>
        </p:spPr>
        <p:txBody>
          <a:bodyPr>
            <a:normAutofit lnSpcReduction="10000"/>
          </a:bodyPr>
          <a:lstStyle/>
          <a:p>
            <a:pPr>
              <a:buFont typeface="Wingdings" panose="05000000000000000000" pitchFamily="2" charset="2"/>
              <a:buChar char="q"/>
            </a:pPr>
            <a:r>
              <a:rPr lang="tr-TR" dirty="0">
                <a:latin typeface="Trebuchet MS" panose="020B0603020202020204" pitchFamily="34" charset="0"/>
              </a:rPr>
              <a:t> Akşam eve gidince konuyu anlamak için ekstra zaman kaybı. </a:t>
            </a:r>
          </a:p>
          <a:p>
            <a:pPr>
              <a:buFont typeface="Wingdings" panose="05000000000000000000" pitchFamily="2" charset="2"/>
              <a:buChar char="q"/>
            </a:pPr>
            <a:r>
              <a:rPr lang="tr-TR" dirty="0">
                <a:latin typeface="Trebuchet MS" panose="020B0603020202020204" pitchFamily="34" charset="0"/>
              </a:rPr>
              <a:t> Konular birikir.</a:t>
            </a:r>
          </a:p>
          <a:p>
            <a:pPr>
              <a:buFont typeface="Wingdings" panose="05000000000000000000" pitchFamily="2" charset="2"/>
              <a:buChar char="q"/>
            </a:pPr>
            <a:r>
              <a:rPr lang="tr-TR" dirty="0">
                <a:latin typeface="Trebuchet MS" panose="020B0603020202020204" pitchFamily="34" charset="0"/>
              </a:rPr>
              <a:t> Yazılılarda istenen notlar alınamaz.</a:t>
            </a:r>
          </a:p>
          <a:p>
            <a:pPr>
              <a:buFont typeface="Wingdings" panose="05000000000000000000" pitchFamily="2" charset="2"/>
              <a:buChar char="q"/>
            </a:pPr>
            <a:endParaRPr lang="tr-TR" dirty="0" smtClean="0">
              <a:latin typeface="Trebuchet MS" panose="020B0603020202020204" pitchFamily="34" charset="0"/>
            </a:endParaRPr>
          </a:p>
          <a:p>
            <a:pPr>
              <a:buFont typeface="Wingdings" panose="05000000000000000000" pitchFamily="2" charset="2"/>
              <a:buChar char="q"/>
            </a:pPr>
            <a:r>
              <a:rPr lang="tr-TR" dirty="0" err="1" smtClean="0">
                <a:latin typeface="Trebuchet MS" panose="020B0603020202020204" pitchFamily="34" charset="0"/>
              </a:rPr>
              <a:t>Hergün</a:t>
            </a:r>
            <a:r>
              <a:rPr lang="tr-TR" dirty="0" smtClean="0">
                <a:latin typeface="Trebuchet MS" panose="020B0603020202020204" pitchFamily="34" charset="0"/>
              </a:rPr>
              <a:t> </a:t>
            </a:r>
            <a:r>
              <a:rPr lang="tr-TR" dirty="0">
                <a:latin typeface="Trebuchet MS" panose="020B0603020202020204" pitchFamily="34" charset="0"/>
              </a:rPr>
              <a:t>45 </a:t>
            </a:r>
            <a:r>
              <a:rPr lang="tr-TR" dirty="0" err="1">
                <a:latin typeface="Trebuchet MS" panose="020B0603020202020204" pitchFamily="34" charset="0"/>
              </a:rPr>
              <a:t>dk</a:t>
            </a:r>
            <a:r>
              <a:rPr lang="tr-TR" dirty="0">
                <a:latin typeface="Trebuchet MS" panose="020B0603020202020204" pitchFamily="34" charset="0"/>
              </a:rPr>
              <a:t> çalışmak mı, yazılıya bir - iki gün kala 4-5 saat çalışmak mı?</a:t>
            </a:r>
          </a:p>
          <a:p>
            <a:pPr>
              <a:buFont typeface="Wingdings" panose="05000000000000000000" pitchFamily="2" charset="2"/>
              <a:buChar char="q"/>
            </a:pPr>
            <a:r>
              <a:rPr lang="tr-TR" dirty="0">
                <a:latin typeface="Trebuchet MS" panose="020B0603020202020204" pitchFamily="34" charset="0"/>
              </a:rPr>
              <a:t>Son gün 4-5 saat çalışsanız da konuları hazmetmek kolay değil.</a:t>
            </a:r>
          </a:p>
          <a:p>
            <a:endParaRPr lang="tr-TR" dirty="0">
              <a:latin typeface="Trebuchet MS" panose="020B0603020202020204" pitchFamily="34" charset="0"/>
            </a:endParaRPr>
          </a:p>
        </p:txBody>
      </p:sp>
      <p:sp>
        <p:nvSpPr>
          <p:cNvPr id="10" name="Slayt Numarası Yer Tutucusu 4"/>
          <p:cNvSpPr>
            <a:spLocks noGrp="1"/>
          </p:cNvSpPr>
          <p:nvPr>
            <p:ph type="sldNum" sz="quarter" idx="11"/>
          </p:nvPr>
        </p:nvSpPr>
        <p:spPr>
          <a:xfrm>
            <a:off x="8129588" y="5734050"/>
            <a:ext cx="609600" cy="520700"/>
          </a:xfrm>
        </p:spPr>
        <p:txBody>
          <a:bodyPr/>
          <a:lstStyle/>
          <a:p>
            <a:pPr>
              <a:defRPr/>
            </a:pPr>
            <a:fld id="{DF3886AF-6DA8-4692-8B5A-BE86A7A5E133}" type="slidenum">
              <a:rPr lang="tr-TR" smtClean="0"/>
              <a:pPr>
                <a:defRPr/>
              </a:pPr>
              <a:t>26</a:t>
            </a:fld>
            <a:endParaRPr lang="tr-TR" dirty="0"/>
          </a:p>
        </p:txBody>
      </p:sp>
    </p:spTree>
    <p:extLst>
      <p:ext uri="{BB962C8B-B14F-4D97-AF65-F5344CB8AC3E}">
        <p14:creationId xmlns:p14="http://schemas.microsoft.com/office/powerpoint/2010/main" val="21357096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pPr>
              <a:defRPr/>
            </a:pPr>
            <a:fld id="{01BD0D10-35B3-49D9-B5D1-D427519D4BEF}" type="slidenum">
              <a:rPr lang="tr-TR">
                <a:solidFill>
                  <a:schemeClr val="bg1"/>
                </a:solidFill>
              </a:rPr>
              <a:pPr>
                <a:defRPr/>
              </a:pPr>
              <a:t>27</a:t>
            </a:fld>
            <a:endParaRPr lang="tr-TR" dirty="0">
              <a:solidFill>
                <a:schemeClr val="bg1"/>
              </a:solidFill>
            </a:endParaRPr>
          </a:p>
        </p:txBody>
      </p:sp>
      <p:sp>
        <p:nvSpPr>
          <p:cNvPr id="36866" name="Rectangle 2"/>
          <p:cNvSpPr>
            <a:spLocks noGrp="1" noChangeArrowheads="1"/>
          </p:cNvSpPr>
          <p:nvPr>
            <p:ph type="title" idx="4294967295"/>
          </p:nvPr>
        </p:nvSpPr>
        <p:spPr>
          <a:xfrm>
            <a:off x="544016" y="692150"/>
            <a:ext cx="7772400" cy="1152525"/>
          </a:xfrm>
          <a:noFill/>
        </p:spPr>
        <p:style>
          <a:lnRef idx="0">
            <a:scrgbClr r="0" g="0" b="0"/>
          </a:lnRef>
          <a:fillRef idx="1002">
            <a:schemeClr val="lt2"/>
          </a:fillRef>
          <a:effectRef idx="0">
            <a:scrgbClr r="0" g="0" b="0"/>
          </a:effectRef>
          <a:fontRef idx="major"/>
        </p:style>
        <p:txBody>
          <a:bodyPr>
            <a:noAutofit/>
          </a:bodyPr>
          <a:lstStyle/>
          <a:p>
            <a:pPr algn="ctr" eaLnBrk="1" fontAlgn="auto" hangingPunct="1">
              <a:spcAft>
                <a:spcPts val="0"/>
              </a:spcAft>
              <a:defRPr/>
            </a:pPr>
            <a:r>
              <a:rPr lang="tr-TR" sz="3200" b="1" dirty="0" smtClean="0">
                <a:solidFill>
                  <a:schemeClr val="accent1">
                    <a:lumMod val="75000"/>
                  </a:schemeClr>
                </a:solidFill>
                <a:latin typeface="Trebuchet MS" panose="020B0603020202020204" pitchFamily="34" charset="0"/>
              </a:rPr>
              <a:t>DERSİ DERSTE ÖĞRENMEK, SOSYAL ETKİNLİKLERİNE ZAMAN VE İMKAN SAĞLAR</a:t>
            </a:r>
            <a:endParaRPr lang="tr-TR" sz="2800" b="1" dirty="0" smtClean="0">
              <a:solidFill>
                <a:schemeClr val="accent1">
                  <a:lumMod val="75000"/>
                </a:schemeClr>
              </a:solidFill>
              <a:latin typeface="Trebuchet MS" panose="020B0603020202020204" pitchFamily="34" charset="0"/>
            </a:endParaRPr>
          </a:p>
        </p:txBody>
      </p:sp>
      <p:pic>
        <p:nvPicPr>
          <p:cNvPr id="36872" name="Picture 8" descr="BikeTrail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183782"/>
            <a:ext cx="2736850" cy="2295525"/>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pic>
        <p:nvPicPr>
          <p:cNvPr id="36873" name="Picture 9" descr="mother-child-800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697" y="4077494"/>
            <a:ext cx="2514600"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874" name="Picture 10" descr="MotherAndChild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916832"/>
            <a:ext cx="2759137" cy="2266950"/>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pic>
        <p:nvPicPr>
          <p:cNvPr id="36876" name="Picture 12" descr="tGerrans%20driving%20the%20Elite%20bun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003251"/>
            <a:ext cx="2536825" cy="2088232"/>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pic>
        <p:nvPicPr>
          <p:cNvPr id="48138" name="Picture 13" descr="tRace%20winner%20Simon%20Gerrans%20holds%20the%20Teams%20Ch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2093234"/>
            <a:ext cx="2503487"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ayt Numarası Yer Tutucusu 4"/>
          <p:cNvSpPr txBox="1">
            <a:spLocks/>
          </p:cNvSpPr>
          <p:nvPr/>
        </p:nvSpPr>
        <p:spPr>
          <a:xfrm>
            <a:off x="8281988" y="5886450"/>
            <a:ext cx="609600" cy="520700"/>
          </a:xfrm>
          <a:prstGeom prst="rect">
            <a:avLst/>
          </a:prstGeom>
        </p:spPr>
        <p:txBody>
          <a:bodyPr vert="horz" anchor="ctr" anchorCtr="0"/>
          <a:lstStyle>
            <a:defPPr>
              <a:defRPr lang="en-US"/>
            </a:defPPr>
            <a:lvl1pPr algn="l" rtl="0" eaLnBrk="1" fontAlgn="auto" latinLnBrk="0" hangingPunct="1">
              <a:spcBef>
                <a:spcPts val="0"/>
              </a:spcBef>
              <a:spcAft>
                <a:spcPts val="0"/>
              </a:spcAft>
              <a:defRPr kumimoji="0" sz="12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F3886AF-6DA8-4692-8B5A-BE86A7A5E133}" type="slidenum">
              <a:rPr lang="tr-TR" smtClean="0"/>
              <a:pPr>
                <a:defRPr/>
              </a:pPr>
              <a:t>27</a:t>
            </a:fld>
            <a:endParaRPr lang="tr-TR" dirty="0"/>
          </a:p>
        </p:txBody>
      </p:sp>
    </p:spTree>
    <p:extLst>
      <p:ext uri="{BB962C8B-B14F-4D97-AF65-F5344CB8AC3E}">
        <p14:creationId xmlns:p14="http://schemas.microsoft.com/office/powerpoint/2010/main" val="2086140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ox(out)">
                                      <p:cBhvr>
                                        <p:cTn id="7" dur="500"/>
                                        <p:tgtEl>
                                          <p:spTgt spid="36866"/>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95936" y="980728"/>
            <a:ext cx="4392488" cy="5591544"/>
          </a:xfrm>
        </p:spPr>
        <p:txBody>
          <a:bodyPr>
            <a:normAutofit fontScale="77500" lnSpcReduction="20000"/>
          </a:bodyPr>
          <a:lstStyle/>
          <a:p>
            <a:r>
              <a:rPr lang="tr-TR" dirty="0" smtClean="0">
                <a:solidFill>
                  <a:schemeClr val="tx1">
                    <a:lumMod val="95000"/>
                    <a:lumOff val="5000"/>
                  </a:schemeClr>
                </a:solidFill>
                <a:latin typeface="Trebuchet MS" panose="020B0603020202020204" pitchFamily="34" charset="0"/>
              </a:rPr>
              <a:t>Öğrenilen bilgilerin % 70’i 1 saat içinde, % 80’i 24 saat içinde unutulmaktadır. </a:t>
            </a:r>
          </a:p>
          <a:p>
            <a:r>
              <a:rPr lang="tr-TR" dirty="0" smtClean="0">
                <a:solidFill>
                  <a:schemeClr val="tx1">
                    <a:lumMod val="95000"/>
                    <a:lumOff val="5000"/>
                  </a:schemeClr>
                </a:solidFill>
                <a:latin typeface="Trebuchet MS" panose="020B0603020202020204" pitchFamily="34" charset="0"/>
              </a:rPr>
              <a:t>Unutmayı azaltan en önemli etkinlik tekrardır!</a:t>
            </a:r>
          </a:p>
          <a:p>
            <a:r>
              <a:rPr lang="tr-TR" dirty="0" smtClean="0">
                <a:solidFill>
                  <a:schemeClr val="tx1">
                    <a:lumMod val="95000"/>
                    <a:lumOff val="5000"/>
                  </a:schemeClr>
                </a:solidFill>
                <a:latin typeface="Trebuchet MS" panose="020B0603020202020204" pitchFamily="34" charset="0"/>
              </a:rPr>
              <a:t>Özellikle uykudan önce ya da sabah kalktığınızda yapılan tekrarlar unutmayı engeller. </a:t>
            </a:r>
          </a:p>
          <a:p>
            <a:r>
              <a:rPr lang="tr-TR" dirty="0" smtClean="0">
                <a:solidFill>
                  <a:schemeClr val="tx1">
                    <a:lumMod val="95000"/>
                    <a:lumOff val="5000"/>
                  </a:schemeClr>
                </a:solidFill>
                <a:latin typeface="Trebuchet MS" panose="020B0603020202020204" pitchFamily="34" charset="0"/>
              </a:rPr>
              <a:t>Sürekli ve belirli aralıklarla tekrar yapın.</a:t>
            </a:r>
          </a:p>
          <a:p>
            <a:r>
              <a:rPr lang="tr-TR" dirty="0" smtClean="0">
                <a:solidFill>
                  <a:schemeClr val="tx1">
                    <a:lumMod val="95000"/>
                    <a:lumOff val="5000"/>
                  </a:schemeClr>
                </a:solidFill>
                <a:latin typeface="Trebuchet MS" panose="020B0603020202020204" pitchFamily="34" charset="0"/>
              </a:rPr>
              <a:t>Haftanın belirli saatlerini, ayın belirli günlerini tekrar yapmak amacıyla belirleyin.</a:t>
            </a:r>
          </a:p>
          <a:p>
            <a:r>
              <a:rPr lang="tr-TR" dirty="0" smtClean="0">
                <a:solidFill>
                  <a:schemeClr val="tx1">
                    <a:lumMod val="95000"/>
                    <a:lumOff val="5000"/>
                  </a:schemeClr>
                </a:solidFill>
                <a:latin typeface="Trebuchet MS" panose="020B0603020202020204" pitchFamily="34" charset="0"/>
              </a:rPr>
              <a:t>Tuttuğunuz notlarla tekrar yaparsanız zaman kazanırsınız.</a:t>
            </a:r>
          </a:p>
          <a:p>
            <a:r>
              <a:rPr lang="tr-TR" dirty="0" smtClean="0">
                <a:solidFill>
                  <a:schemeClr val="tx1">
                    <a:lumMod val="95000"/>
                    <a:lumOff val="5000"/>
                  </a:schemeClr>
                </a:solidFill>
                <a:latin typeface="Trebuchet MS" panose="020B0603020202020204" pitchFamily="34" charset="0"/>
              </a:rPr>
              <a:t>Bir başkasına anlatarak tekrar yapmanın da büyük yararı vardır.</a:t>
            </a:r>
          </a:p>
          <a:p>
            <a:r>
              <a:rPr lang="tr-TR" dirty="0" smtClean="0">
                <a:solidFill>
                  <a:schemeClr val="tx1">
                    <a:lumMod val="95000"/>
                    <a:lumOff val="5000"/>
                  </a:schemeClr>
                </a:solidFill>
                <a:latin typeface="Trebuchet MS" panose="020B0603020202020204" pitchFamily="34" charset="0"/>
              </a:rPr>
              <a:t>Tekrar yaparken aynı türden dersleri bir arada çalışmayın. Bu durum sıkıcı olacağı için dikkatinizi dağıtır.</a:t>
            </a:r>
            <a:endParaRPr lang="tr-TR" dirty="0">
              <a:solidFill>
                <a:schemeClr val="tx1">
                  <a:lumMod val="95000"/>
                  <a:lumOff val="5000"/>
                </a:schemeClr>
              </a:solidFill>
              <a:latin typeface="Trebuchet MS" panose="020B0603020202020204" pitchFamily="34" charset="0"/>
            </a:endParaRPr>
          </a:p>
        </p:txBody>
      </p:sp>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latin typeface="Trebuchet MS" panose="020B0603020202020204" pitchFamily="34" charset="0"/>
              </a:rPr>
              <a:pPr/>
              <a:t>28</a:t>
            </a:fld>
            <a:endParaRPr lang="tr-TR" dirty="0">
              <a:solidFill>
                <a:schemeClr val="bg1"/>
              </a:solidFill>
              <a:latin typeface="Trebuchet MS" panose="020B0603020202020204" pitchFamily="34" charset="0"/>
            </a:endParaRPr>
          </a:p>
        </p:txBody>
      </p:sp>
      <p:sp>
        <p:nvSpPr>
          <p:cNvPr id="5" name="Başlık 4"/>
          <p:cNvSpPr>
            <a:spLocks noGrp="1"/>
          </p:cNvSpPr>
          <p:nvPr>
            <p:ph type="title"/>
          </p:nvPr>
        </p:nvSpPr>
        <p:spPr>
          <a:xfrm>
            <a:off x="107504" y="44704"/>
            <a:ext cx="8640000" cy="720000"/>
          </a:xfr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TEKRAR</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64704"/>
            <a:ext cx="3995936" cy="5976664"/>
          </a:xfrm>
          <a:prstGeom prst="rect">
            <a:avLst/>
          </a:prstGeom>
        </p:spPr>
      </p:pic>
    </p:spTree>
    <p:extLst>
      <p:ext uri="{BB962C8B-B14F-4D97-AF65-F5344CB8AC3E}">
        <p14:creationId xmlns:p14="http://schemas.microsoft.com/office/powerpoint/2010/main" val="21327745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44624"/>
            <a:ext cx="8640000" cy="720000"/>
          </a:xfrm>
          <a:solidFill>
            <a:schemeClr val="accent1">
              <a:lumMod val="75000"/>
            </a:schemeClr>
          </a:solidFill>
        </p:spPr>
        <p:style>
          <a:lnRef idx="0">
            <a:scrgbClr r="0" g="0" b="0"/>
          </a:lnRef>
          <a:fillRef idx="1002">
            <a:schemeClr val="lt2"/>
          </a:fillRef>
          <a:effectRef idx="0">
            <a:scrgbClr r="0" g="0" b="0"/>
          </a:effectRef>
          <a:fontRef idx="major"/>
        </p:style>
        <p:txBody>
          <a:bodyPr anchor="t">
            <a:normAutofit/>
          </a:bodyPr>
          <a:lstStyle/>
          <a:p>
            <a:pPr eaLnBrk="1" fontAlgn="auto" hangingPunct="1">
              <a:spcAft>
                <a:spcPts val="0"/>
              </a:spcAft>
              <a:defRPr/>
            </a:pPr>
            <a:r>
              <a:rPr lang="tr-TR" sz="32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Neden Düzenli Tekrar Yapmam Gerekiyor?</a:t>
            </a:r>
          </a:p>
        </p:txBody>
      </p:sp>
      <p:sp>
        <p:nvSpPr>
          <p:cNvPr id="54275" name="Rectangle 3"/>
          <p:cNvSpPr>
            <a:spLocks noGrp="1" noChangeArrowheads="1"/>
          </p:cNvSpPr>
          <p:nvPr>
            <p:ph sz="quarter" idx="1"/>
          </p:nvPr>
        </p:nvSpPr>
        <p:spPr>
          <a:xfrm>
            <a:off x="4067944" y="836712"/>
            <a:ext cx="4320480" cy="5903937"/>
          </a:xfrm>
        </p:spPr>
        <p:txBody>
          <a:bodyPr>
            <a:normAutofit fontScale="85000" lnSpcReduction="20000"/>
          </a:bodyPr>
          <a:lstStyle/>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Çalıştığınız bilgilerin uzun süreli hafızaya kodlanabilmesini sağlar</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Konu daha kolay anlaşılır</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Anlaşılmayan konular için zaman kazanılır</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Anlaşılan konular hafızaya aktarılması </a:t>
            </a:r>
            <a:r>
              <a:rPr lang="tr-TR" sz="2000" dirty="0" err="1" smtClean="0">
                <a:solidFill>
                  <a:schemeClr val="tx1">
                    <a:lumMod val="95000"/>
                    <a:lumOff val="5000"/>
                  </a:schemeClr>
                </a:solidFill>
                <a:latin typeface="Trebuchet MS" panose="020B0603020202020204" pitchFamily="34" charset="0"/>
              </a:rPr>
              <a:t>sağlanılır</a:t>
            </a:r>
            <a:r>
              <a:rPr lang="tr-TR" sz="2000" dirty="0" smtClean="0">
                <a:solidFill>
                  <a:schemeClr val="tx1">
                    <a:lumMod val="95000"/>
                    <a:lumOff val="5000"/>
                  </a:schemeClr>
                </a:solidFill>
                <a:latin typeface="Trebuchet MS" panose="020B0603020202020204" pitchFamily="34" charset="0"/>
              </a:rPr>
              <a:t>.</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Bir sonraki bilgilerin daha kolay anlaşılması sağlanır</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Bilgilerin beynimizde sindirilmesi sağlanır.</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Sınava daha az kaygılı gireriz.</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Öğrenmek için öğrenmiş oluruz. </a:t>
            </a:r>
          </a:p>
          <a:p>
            <a:pPr eaLnBrk="1" hangingPunct="1">
              <a:lnSpc>
                <a:spcPct val="150000"/>
              </a:lnSpc>
              <a:defRPr/>
            </a:pPr>
            <a:r>
              <a:rPr lang="tr-TR" sz="2000" dirty="0" smtClean="0">
                <a:solidFill>
                  <a:schemeClr val="tx1">
                    <a:lumMod val="95000"/>
                    <a:lumOff val="5000"/>
                  </a:schemeClr>
                </a:solidFill>
                <a:latin typeface="Trebuchet MS" panose="020B0603020202020204" pitchFamily="34" charset="0"/>
              </a:rPr>
              <a:t>Sınav gecesi çalışma günü kurtarmak ve geçer not almak için yapılır.</a:t>
            </a:r>
          </a:p>
          <a:p>
            <a:pPr eaLnBrk="1" hangingPunct="1">
              <a:lnSpc>
                <a:spcPct val="150000"/>
              </a:lnSpc>
              <a:defRPr/>
            </a:pPr>
            <a:endParaRPr lang="tr-TR" sz="2000" dirty="0" smtClean="0">
              <a:solidFill>
                <a:schemeClr val="tx1">
                  <a:lumMod val="95000"/>
                  <a:lumOff val="5000"/>
                </a:schemeClr>
              </a:solidFill>
              <a:latin typeface="Trebuchet MS" panose="020B0603020202020204" pitchFamily="34" charset="0"/>
            </a:endParaRPr>
          </a:p>
        </p:txBody>
      </p:sp>
      <p:sp>
        <p:nvSpPr>
          <p:cNvPr id="11" name="3 Slayt Numarası Yer Tutucusu"/>
          <p:cNvSpPr>
            <a:spLocks noGrp="1"/>
          </p:cNvSpPr>
          <p:nvPr>
            <p:ph type="sldNum" sz="quarter" idx="11"/>
          </p:nvPr>
        </p:nvSpPr>
        <p:spPr>
          <a:xfrm>
            <a:off x="8129588" y="5734050"/>
            <a:ext cx="609600" cy="520700"/>
          </a:xfrm>
        </p:spPr>
        <p:txBody>
          <a:bodyPr/>
          <a:lstStyle/>
          <a:p>
            <a:fld id="{7305FA10-2086-4DD4-978D-A2BD02EA7982}" type="slidenum">
              <a:rPr lang="tr-TR" smtClean="0">
                <a:solidFill>
                  <a:schemeClr val="bg1"/>
                </a:solidFill>
                <a:latin typeface="Trebuchet MS" panose="020B0603020202020204" pitchFamily="34" charset="0"/>
              </a:rPr>
              <a:pPr/>
              <a:t>29</a:t>
            </a:fld>
            <a:endParaRPr lang="tr-TR" dirty="0">
              <a:solidFill>
                <a:schemeClr val="bg1"/>
              </a:solidFill>
              <a:latin typeface="Trebuchet MS" panose="020B0603020202020204" pitchFamily="34" charset="0"/>
            </a:endParaRPr>
          </a:p>
        </p:txBody>
      </p:sp>
      <p:pic>
        <p:nvPicPr>
          <p:cNvPr id="16386" name="Picture 2" descr="D:\REHBERLİK VE PSİKOLOJİ ARŞİVİ\REHBERLİK PANOSU\VERİMLİ DERS ÇALIŞMA VE ZAMAN YÖNETİMİ\verimliders_tekr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780729"/>
            <a:ext cx="4032448" cy="607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903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512" y="44624"/>
            <a:ext cx="8640000" cy="720000"/>
          </a:xfrm>
        </p:spPr>
        <p:style>
          <a:lnRef idx="0">
            <a:schemeClr val="accent2"/>
          </a:lnRef>
          <a:fillRef idx="3">
            <a:schemeClr val="accent2"/>
          </a:fillRef>
          <a:effectRef idx="3">
            <a:schemeClr val="accent2"/>
          </a:effectRef>
          <a:fontRef idx="minor">
            <a:schemeClr val="lt1"/>
          </a:fontRef>
        </p:style>
        <p:txBody>
          <a:bodyPr anchor="ctr">
            <a:noAutofit/>
          </a:bodyPr>
          <a:lstStyle/>
          <a:p>
            <a:pPr algn="ctr" eaLnBrk="1" fontAlgn="auto" hangingPunct="1">
              <a:spcAft>
                <a:spcPts val="0"/>
              </a:spcAft>
              <a:defRPr/>
            </a:pPr>
            <a:r>
              <a:rPr lang="tr-TR" sz="28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NİÇİN OKULA GİDİYORUZ; AMACIMIZ NE?</a:t>
            </a:r>
            <a:endParaRPr lang="tr-TR" sz="4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32771" name="Rectangle 3"/>
          <p:cNvSpPr>
            <a:spLocks noGrp="1" noChangeArrowheads="1"/>
          </p:cNvSpPr>
          <p:nvPr>
            <p:ph type="body" sz="half" idx="1"/>
          </p:nvPr>
        </p:nvSpPr>
        <p:spPr>
          <a:xfrm>
            <a:off x="323528" y="1700808"/>
            <a:ext cx="4925505" cy="5040412"/>
          </a:xfrm>
        </p:spPr>
        <p:txBody>
          <a:bodyPr>
            <a:noAutofit/>
          </a:bodyPr>
          <a:lstStyle/>
          <a:p>
            <a:pPr eaLnBrk="1" hangingPunct="1">
              <a:lnSpc>
                <a:spcPct val="150000"/>
              </a:lnSpc>
              <a:spcBef>
                <a:spcPts val="0"/>
              </a:spcBef>
              <a:defRPr/>
            </a:pPr>
            <a:r>
              <a:rPr lang="tr-TR" sz="2800" dirty="0">
                <a:solidFill>
                  <a:schemeClr val="tx1">
                    <a:lumMod val="95000"/>
                    <a:lumOff val="5000"/>
                  </a:schemeClr>
                </a:solidFill>
                <a:latin typeface="Trebuchet MS" panose="020B0603020202020204" pitchFamily="34" charset="0"/>
              </a:rPr>
              <a:t>Başarılı olmak için,</a:t>
            </a:r>
          </a:p>
          <a:p>
            <a:pPr eaLnBrk="1" hangingPunct="1">
              <a:lnSpc>
                <a:spcPct val="150000"/>
              </a:lnSpc>
              <a:spcBef>
                <a:spcPts val="0"/>
              </a:spcBef>
              <a:defRPr/>
            </a:pPr>
            <a:r>
              <a:rPr lang="tr-TR" sz="2800" dirty="0" smtClean="0">
                <a:solidFill>
                  <a:schemeClr val="tx1">
                    <a:lumMod val="95000"/>
                    <a:lumOff val="5000"/>
                  </a:schemeClr>
                </a:solidFill>
                <a:latin typeface="Trebuchet MS" panose="020B0603020202020204" pitchFamily="34" charset="0"/>
              </a:rPr>
              <a:t>Bir </a:t>
            </a:r>
            <a:r>
              <a:rPr lang="tr-TR" sz="2800" dirty="0">
                <a:solidFill>
                  <a:schemeClr val="tx1">
                    <a:lumMod val="95000"/>
                    <a:lumOff val="5000"/>
                  </a:schemeClr>
                </a:solidFill>
                <a:latin typeface="Trebuchet MS" panose="020B0603020202020204" pitchFamily="34" charset="0"/>
              </a:rPr>
              <a:t>şeyler üretebilmek için,</a:t>
            </a:r>
          </a:p>
          <a:p>
            <a:pPr eaLnBrk="1" hangingPunct="1">
              <a:lnSpc>
                <a:spcPct val="150000"/>
              </a:lnSpc>
              <a:spcBef>
                <a:spcPts val="0"/>
              </a:spcBef>
              <a:defRPr/>
            </a:pPr>
            <a:r>
              <a:rPr lang="tr-TR" sz="2800" dirty="0">
                <a:solidFill>
                  <a:schemeClr val="tx1">
                    <a:lumMod val="95000"/>
                    <a:lumOff val="5000"/>
                  </a:schemeClr>
                </a:solidFill>
                <a:latin typeface="Trebuchet MS" panose="020B0603020202020204" pitchFamily="34" charset="0"/>
              </a:rPr>
              <a:t>Meslek sahibi olmak için,</a:t>
            </a:r>
          </a:p>
          <a:p>
            <a:pPr eaLnBrk="1" hangingPunct="1">
              <a:lnSpc>
                <a:spcPct val="150000"/>
              </a:lnSpc>
              <a:spcBef>
                <a:spcPts val="0"/>
              </a:spcBef>
              <a:defRPr/>
            </a:pPr>
            <a:r>
              <a:rPr lang="tr-TR" sz="2800" dirty="0">
                <a:solidFill>
                  <a:schemeClr val="tx1">
                    <a:lumMod val="95000"/>
                    <a:lumOff val="5000"/>
                  </a:schemeClr>
                </a:solidFill>
                <a:latin typeface="Trebuchet MS" panose="020B0603020202020204" pitchFamily="34" charset="0"/>
              </a:rPr>
              <a:t>Kendi ayakları üzerinde durabilmek için</a:t>
            </a:r>
            <a:endParaRPr lang="tr-TR" b="1" dirty="0" smtClean="0">
              <a:solidFill>
                <a:schemeClr val="accent1">
                  <a:lumMod val="75000"/>
                </a:schemeClr>
              </a:solidFill>
              <a:latin typeface="Trebuchet MS" panose="020B0603020202020204" pitchFamily="34" charset="0"/>
            </a:endParaRPr>
          </a:p>
          <a:p>
            <a:pPr eaLnBrk="1" hangingPunct="1">
              <a:lnSpc>
                <a:spcPct val="150000"/>
              </a:lnSpc>
              <a:spcBef>
                <a:spcPts val="0"/>
              </a:spcBef>
              <a:buFont typeface="Wingdings" pitchFamily="2" charset="2"/>
              <a:buNone/>
              <a:defRPr/>
            </a:pPr>
            <a:endParaRPr lang="tr-TR" b="1" dirty="0" smtClean="0">
              <a:solidFill>
                <a:schemeClr val="accent1">
                  <a:lumMod val="75000"/>
                </a:schemeClr>
              </a:solidFill>
              <a:latin typeface="Trebuchet MS" panose="020B0603020202020204" pitchFamily="34" charset="0"/>
            </a:endParaRPr>
          </a:p>
          <a:p>
            <a:pPr eaLnBrk="1" hangingPunct="1">
              <a:lnSpc>
                <a:spcPct val="150000"/>
              </a:lnSpc>
              <a:spcBef>
                <a:spcPts val="0"/>
              </a:spcBef>
              <a:buFont typeface="Wingdings" pitchFamily="2" charset="2"/>
              <a:buNone/>
              <a:defRPr/>
            </a:pPr>
            <a:endParaRPr lang="tr-TR" b="1" dirty="0" smtClean="0">
              <a:solidFill>
                <a:schemeClr val="accent1">
                  <a:lumMod val="75000"/>
                </a:schemeClr>
              </a:solidFill>
              <a:latin typeface="Trebuchet MS" panose="020B0603020202020204" pitchFamily="34" charset="0"/>
            </a:endParaRPr>
          </a:p>
        </p:txBody>
      </p:sp>
      <p:pic>
        <p:nvPicPr>
          <p:cNvPr id="27654" name="Picture 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263" r="3355" b="2866"/>
          <a:stretch/>
        </p:blipFill>
        <p:spPr>
          <a:xfrm>
            <a:off x="5364088" y="908720"/>
            <a:ext cx="3392682" cy="4822012"/>
          </a:xfrm>
          <a:noFill/>
        </p:spPr>
      </p:pic>
      <p:sp>
        <p:nvSpPr>
          <p:cNvPr id="7" name="Slayt Numarası Yer Tutucusu 6"/>
          <p:cNvSpPr>
            <a:spLocks noGrp="1"/>
          </p:cNvSpPr>
          <p:nvPr>
            <p:ph type="sldNum" sz="quarter" idx="12"/>
          </p:nvPr>
        </p:nvSpPr>
        <p:spPr/>
        <p:txBody>
          <a:bodyPr/>
          <a:lstStyle/>
          <a:p>
            <a:pPr>
              <a:defRPr/>
            </a:pPr>
            <a:fld id="{9ACE3E73-0E97-4343-9EB9-562904C46F42}" type="slidenum">
              <a:rPr lang="tr-TR">
                <a:solidFill>
                  <a:schemeClr val="bg1"/>
                </a:solidFill>
              </a:rPr>
              <a:pPr>
                <a:defRPr/>
              </a:pPr>
              <a:t>3</a:t>
            </a:fld>
            <a:endParaRPr lang="tr-TR" dirty="0">
              <a:solidFill>
                <a:schemeClr val="bg1"/>
              </a:solidFill>
            </a:endParaRPr>
          </a:p>
        </p:txBody>
      </p:sp>
    </p:spTree>
    <p:extLst>
      <p:ext uri="{BB962C8B-B14F-4D97-AF65-F5344CB8AC3E}">
        <p14:creationId xmlns:p14="http://schemas.microsoft.com/office/powerpoint/2010/main" val="288215233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30830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429000"/>
            <a:ext cx="730830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layt Numarası Yer Tutucusu"/>
          <p:cNvSpPr>
            <a:spLocks noGrp="1"/>
          </p:cNvSpPr>
          <p:nvPr>
            <p:ph type="sldNum" sz="quarter" idx="11"/>
          </p:nvPr>
        </p:nvSpPr>
        <p:spPr>
          <a:xfrm>
            <a:off x="8129588" y="5734050"/>
            <a:ext cx="609600" cy="520700"/>
          </a:xfrm>
        </p:spPr>
        <p:txBody>
          <a:bodyPr/>
          <a:lstStyle/>
          <a:p>
            <a:fld id="{7305FA10-2086-4DD4-978D-A2BD02EA7982}" type="slidenum">
              <a:rPr lang="tr-TR" smtClean="0">
                <a:solidFill>
                  <a:schemeClr val="bg1"/>
                </a:solidFill>
                <a:latin typeface="Trebuchet MS" panose="020B0603020202020204" pitchFamily="34" charset="0"/>
              </a:rPr>
              <a:pPr/>
              <a:t>30</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270414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95936" y="1052736"/>
            <a:ext cx="4824536" cy="5432708"/>
          </a:xfrm>
        </p:spPr>
        <p:txBody>
          <a:bodyPr>
            <a:normAutofit lnSpcReduction="10000"/>
          </a:bodyPr>
          <a:lstStyle/>
          <a:p>
            <a:r>
              <a:rPr lang="tr-TR" dirty="0" smtClean="0">
                <a:solidFill>
                  <a:schemeClr val="tx1">
                    <a:lumMod val="95000"/>
                    <a:lumOff val="5000"/>
                  </a:schemeClr>
                </a:solidFill>
                <a:latin typeface="Trebuchet MS" panose="020B0603020202020204" pitchFamily="34" charset="0"/>
              </a:rPr>
              <a:t>Bilgiyi saklamanın ve ilerde anımsamanın en etkili yolu not almak, daha sonra bu bilgileri tekrarlamaktır.</a:t>
            </a:r>
          </a:p>
          <a:p>
            <a:r>
              <a:rPr lang="tr-TR" dirty="0" smtClean="0">
                <a:solidFill>
                  <a:schemeClr val="tx1">
                    <a:lumMod val="95000"/>
                    <a:lumOff val="5000"/>
                  </a:schemeClr>
                </a:solidFill>
                <a:latin typeface="Trebuchet MS" panose="020B0603020202020204" pitchFamily="34" charset="0"/>
              </a:rPr>
              <a:t>Not alarak derse katılan öğrencinin dikkati dağılmaz. </a:t>
            </a:r>
          </a:p>
          <a:p>
            <a:r>
              <a:rPr lang="tr-TR" dirty="0" smtClean="0">
                <a:solidFill>
                  <a:schemeClr val="tx1">
                    <a:lumMod val="95000"/>
                    <a:lumOff val="5000"/>
                  </a:schemeClr>
                </a:solidFill>
                <a:latin typeface="Trebuchet MS" panose="020B0603020202020204" pitchFamily="34" charset="0"/>
              </a:rPr>
              <a:t>Not tutmada en önemli ilke, anlatılanları bire bir yazmak değil, önemli kısımları, ana düşünceleri dinleyenin kendi cümleleriyle yazmasıdır. </a:t>
            </a:r>
          </a:p>
          <a:p>
            <a:r>
              <a:rPr lang="tr-TR" dirty="0" smtClean="0">
                <a:solidFill>
                  <a:schemeClr val="tx1">
                    <a:lumMod val="95000"/>
                    <a:lumOff val="5000"/>
                  </a:schemeClr>
                </a:solidFill>
                <a:latin typeface="Trebuchet MS" panose="020B0603020202020204" pitchFamily="34" charset="0"/>
              </a:rPr>
              <a:t>Alınan notlar eve gidince temize çekilirse hafızaya daha iyi yerleşir.</a:t>
            </a:r>
            <a:endParaRPr lang="tr-TR" dirty="0">
              <a:solidFill>
                <a:schemeClr val="tx1">
                  <a:lumMod val="95000"/>
                  <a:lumOff val="5000"/>
                </a:schemeClr>
              </a:solidFill>
              <a:latin typeface="Trebuchet MS" panose="020B0603020202020204" pitchFamily="34" charset="0"/>
            </a:endParaRPr>
          </a:p>
        </p:txBody>
      </p:sp>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latin typeface="Trebuchet MS" panose="020B0603020202020204" pitchFamily="34" charset="0"/>
              </a:rPr>
              <a:pPr/>
              <a:t>31</a:t>
            </a:fld>
            <a:endParaRPr lang="tr-TR" dirty="0">
              <a:solidFill>
                <a:schemeClr val="bg1"/>
              </a:solidFill>
              <a:latin typeface="Trebuchet MS" panose="020B0603020202020204" pitchFamily="34" charset="0"/>
            </a:endParaRPr>
          </a:p>
        </p:txBody>
      </p:sp>
      <p:sp>
        <p:nvSpPr>
          <p:cNvPr id="5" name="Başlık 4"/>
          <p:cNvSpPr>
            <a:spLocks noGrp="1"/>
          </p:cNvSpPr>
          <p:nvPr>
            <p:ph type="title"/>
          </p:nvPr>
        </p:nvSpPr>
        <p:spPr>
          <a:xfrm>
            <a:off x="107504" y="44624"/>
            <a:ext cx="8640000" cy="720000"/>
          </a:xfrm>
          <a:solidFill>
            <a:srgbClr val="003399"/>
          </a:solidFill>
        </p:spPr>
        <p:txBody>
          <a:bodyP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NOT TUTMA</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l="9169"/>
          <a:stretch/>
        </p:blipFill>
        <p:spPr bwMode="auto">
          <a:xfrm>
            <a:off x="179512" y="836712"/>
            <a:ext cx="4120587"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1778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7504" y="44624"/>
            <a:ext cx="8640000" cy="720000"/>
          </a:xfrm>
          <a:solidFill>
            <a:srgbClr val="003399"/>
          </a:solidFill>
        </p:spPr>
        <p:style>
          <a:lnRef idx="0">
            <a:scrgbClr r="0" g="0" b="0"/>
          </a:lnRef>
          <a:fillRef idx="1002">
            <a:schemeClr val="lt2"/>
          </a:fillRef>
          <a:effectRef idx="0">
            <a:scrgbClr r="0" g="0" b="0"/>
          </a:effectRef>
          <a:fontRef idx="major"/>
        </p:style>
        <p:txBody>
          <a:bodyPr anchor="t">
            <a:normAutofit/>
          </a:bodyPr>
          <a:lstStyle/>
          <a:p>
            <a:pPr algn="ctr" eaLnBrk="1" fontAlgn="auto" hangingPunct="1">
              <a:spcAft>
                <a:spcPts val="0"/>
              </a:spcAft>
              <a:defRPr/>
            </a:pP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İYİ NOT TUTMANIN ÖN ŞARTI</a:t>
            </a:r>
          </a:p>
        </p:txBody>
      </p:sp>
      <p:sp>
        <p:nvSpPr>
          <p:cNvPr id="37891" name="Rectangle 3"/>
          <p:cNvSpPr>
            <a:spLocks noGrp="1" noChangeArrowheads="1"/>
          </p:cNvSpPr>
          <p:nvPr>
            <p:ph type="body" sz="half" idx="1"/>
          </p:nvPr>
        </p:nvSpPr>
        <p:spPr>
          <a:xfrm>
            <a:off x="30939" y="980728"/>
            <a:ext cx="5189133" cy="5615905"/>
          </a:xfrm>
        </p:spPr>
        <p:txBody>
          <a:bodyPr>
            <a:normAutofit/>
          </a:bodyPr>
          <a:lstStyle/>
          <a:p>
            <a:pPr eaLnBrk="1" hangingPunct="1">
              <a:lnSpc>
                <a:spcPct val="150000"/>
              </a:lnSpc>
              <a:defRPr/>
            </a:pPr>
            <a:r>
              <a:rPr lang="tr-TR" dirty="0" smtClean="0">
                <a:solidFill>
                  <a:schemeClr val="tx1">
                    <a:lumMod val="95000"/>
                    <a:lumOff val="5000"/>
                  </a:schemeClr>
                </a:solidFill>
                <a:latin typeface="Trebuchet MS" panose="020B0603020202020204" pitchFamily="34" charset="0"/>
              </a:rPr>
              <a:t>Not tutmadan önce öğretmenin anlattıkları iyice dinlenmeli öğretmen söyledikten sonra not tutulmalı.</a:t>
            </a:r>
          </a:p>
          <a:p>
            <a:pPr eaLnBrk="1" hangingPunct="1">
              <a:lnSpc>
                <a:spcPct val="150000"/>
              </a:lnSpc>
              <a:defRPr/>
            </a:pPr>
            <a:r>
              <a:rPr lang="tr-TR" dirty="0" smtClean="0">
                <a:solidFill>
                  <a:schemeClr val="tx1">
                    <a:lumMod val="95000"/>
                    <a:lumOff val="5000"/>
                  </a:schemeClr>
                </a:solidFill>
                <a:latin typeface="Trebuchet MS" panose="020B0603020202020204" pitchFamily="34" charset="0"/>
              </a:rPr>
              <a:t>Öğretmenin üzerinde durduğu ve önemli olduğunu söylediği yerlerin sınav sorusu olabileceği dikkatli öğrenciler tarafından kolayca anlaşılabilir.</a:t>
            </a:r>
            <a:r>
              <a:rPr lang="tr-TR" sz="1400" dirty="0" smtClean="0">
                <a:solidFill>
                  <a:schemeClr val="tx1">
                    <a:lumMod val="95000"/>
                    <a:lumOff val="5000"/>
                  </a:schemeClr>
                </a:solidFill>
                <a:latin typeface="Trebuchet MS" panose="020B0603020202020204" pitchFamily="34" charset="0"/>
              </a:rPr>
              <a:t> </a:t>
            </a:r>
          </a:p>
          <a:p>
            <a:pPr eaLnBrk="1" hangingPunct="1">
              <a:lnSpc>
                <a:spcPct val="150000"/>
              </a:lnSpc>
              <a:defRPr/>
            </a:pPr>
            <a:endParaRPr lang="tr-TR" sz="1400" dirty="0" smtClean="0">
              <a:solidFill>
                <a:schemeClr val="tx1">
                  <a:lumMod val="95000"/>
                  <a:lumOff val="5000"/>
                </a:schemeClr>
              </a:solidFill>
              <a:latin typeface="Trebuchet MS" panose="020B0603020202020204" pitchFamily="34" charset="0"/>
            </a:endParaRPr>
          </a:p>
        </p:txBody>
      </p:sp>
      <p:sp>
        <p:nvSpPr>
          <p:cNvPr id="7" name="Slayt Numarası Yer Tutucusu 6"/>
          <p:cNvSpPr>
            <a:spLocks noGrp="1"/>
          </p:cNvSpPr>
          <p:nvPr>
            <p:ph type="sldNum" sz="quarter" idx="12"/>
          </p:nvPr>
        </p:nvSpPr>
        <p:spPr/>
        <p:txBody>
          <a:bodyPr/>
          <a:lstStyle/>
          <a:p>
            <a:pPr>
              <a:defRPr/>
            </a:pPr>
            <a:fld id="{A1B813C8-34C3-42A6-A523-E3B015435601}" type="slidenum">
              <a:rPr lang="tr-TR">
                <a:solidFill>
                  <a:schemeClr val="bg1"/>
                </a:solidFill>
                <a:latin typeface="Trebuchet MS" panose="020B0603020202020204" pitchFamily="34" charset="0"/>
              </a:rPr>
              <a:pPr>
                <a:defRPr/>
              </a:pPr>
              <a:t>32</a:t>
            </a:fld>
            <a:endParaRPr lang="tr-TR" dirty="0">
              <a:solidFill>
                <a:schemeClr val="bg1"/>
              </a:solidFill>
              <a:latin typeface="Trebuchet MS" panose="020B0603020202020204" pitchFamily="34"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764704"/>
            <a:ext cx="3635896" cy="2564904"/>
          </a:xfrm>
          <a:prstGeom prst="rect">
            <a:avLst/>
          </a:prstGeom>
        </p:spPr>
      </p:pic>
      <p:pic>
        <p:nvPicPr>
          <p:cNvPr id="7170" name="Picture 2" descr="D:\REHBERLİK VE PSİKOLOJİ ARŞİVİ\REHBERLİK PANOSU\VERİMLİ DERS ÇALIŞMA VE ZAMAN YÖNETİMİ\1052225_10204804028755083_4583139832513156556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429000"/>
            <a:ext cx="3635896" cy="2333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38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196752"/>
            <a:ext cx="8064896" cy="5199856"/>
          </a:xfrm>
        </p:spPr>
        <p:txBody>
          <a:bodyPr>
            <a:normAutofit/>
          </a:bodyPr>
          <a:lstStyle/>
          <a:p>
            <a:pPr>
              <a:lnSpc>
                <a:spcPct val="150000"/>
              </a:lnSpc>
            </a:pPr>
            <a:r>
              <a:rPr lang="tr-TR" dirty="0" smtClean="0">
                <a:solidFill>
                  <a:schemeClr val="tx1">
                    <a:lumMod val="95000"/>
                    <a:lumOff val="5000"/>
                  </a:schemeClr>
                </a:solidFill>
                <a:latin typeface="Trebuchet MS" panose="020B0603020202020204" pitchFamily="34" charset="0"/>
              </a:rPr>
              <a:t>Öncelikle kitaplardaki, bölüm-ünite sonlarındaki özetleri okuyarak, metin ile özeti karşılaştırarak bu konudaki becerinizi geliştirin.</a:t>
            </a:r>
          </a:p>
          <a:p>
            <a:pPr>
              <a:lnSpc>
                <a:spcPct val="150000"/>
              </a:lnSpc>
            </a:pPr>
            <a:r>
              <a:rPr lang="tr-TR" dirty="0" smtClean="0">
                <a:solidFill>
                  <a:schemeClr val="tx1">
                    <a:lumMod val="95000"/>
                    <a:lumOff val="5000"/>
                  </a:schemeClr>
                </a:solidFill>
                <a:latin typeface="Trebuchet MS" panose="020B0603020202020204" pitchFamily="34" charset="0"/>
              </a:rPr>
              <a:t>Yeni bir konuyu iyice öğrendikten sonra özetini çıkarmaya çalışın ve bunu öğrendiğiniz tüm konulara uygulamaya çalışın.</a:t>
            </a:r>
          </a:p>
          <a:p>
            <a:pPr>
              <a:lnSpc>
                <a:spcPct val="150000"/>
              </a:lnSpc>
            </a:pPr>
            <a:r>
              <a:rPr lang="tr-TR" dirty="0" smtClean="0">
                <a:solidFill>
                  <a:schemeClr val="tx1">
                    <a:lumMod val="95000"/>
                    <a:lumOff val="5000"/>
                  </a:schemeClr>
                </a:solidFill>
                <a:latin typeface="Trebuchet MS" panose="020B0603020202020204" pitchFamily="34" charset="0"/>
              </a:rPr>
              <a:t>Yeni öğrendiğiniz konularda özet çıkarmanız daha iyi kavramanızı sağlayacaktır.</a:t>
            </a:r>
          </a:p>
          <a:p>
            <a:pPr>
              <a:lnSpc>
                <a:spcPct val="150000"/>
              </a:lnSpc>
              <a:buNone/>
            </a:pPr>
            <a:endParaRPr lang="tr-TR" dirty="0">
              <a:solidFill>
                <a:schemeClr val="tx1">
                  <a:lumMod val="95000"/>
                  <a:lumOff val="5000"/>
                </a:schemeClr>
              </a:solidFill>
              <a:latin typeface="Trebuchet MS" panose="020B0603020202020204" pitchFamily="34" charset="0"/>
            </a:endParaRPr>
          </a:p>
        </p:txBody>
      </p:sp>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latin typeface="Trebuchet MS" panose="020B0603020202020204" pitchFamily="34" charset="0"/>
              </a:rPr>
              <a:pPr/>
              <a:t>33</a:t>
            </a:fld>
            <a:endParaRPr lang="tr-TR" dirty="0">
              <a:solidFill>
                <a:schemeClr val="bg1"/>
              </a:solidFill>
              <a:latin typeface="Trebuchet MS" panose="020B0603020202020204" pitchFamily="34" charset="0"/>
            </a:endParaRPr>
          </a:p>
        </p:txBody>
      </p:sp>
      <p:sp>
        <p:nvSpPr>
          <p:cNvPr id="5" name="Başlık 4"/>
          <p:cNvSpPr>
            <a:spLocks noGrp="1"/>
          </p:cNvSpPr>
          <p:nvPr>
            <p:ph type="title"/>
          </p:nvPr>
        </p:nvSpPr>
        <p:spPr>
          <a:xfrm>
            <a:off x="108464" y="116632"/>
            <a:ext cx="8640000" cy="720000"/>
          </a:xfrm>
          <a:solidFill>
            <a:srgbClr val="000066"/>
          </a:solidFill>
        </p:spPr>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ÖZET ÇIKARMA</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25585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descr="Ekran Kırpma"/>
          <p:cNvPicPr>
            <a:picLocks noGrp="1" noChangeAspect="1"/>
          </p:cNvPicPr>
          <p:nvPr>
            <p:ph sz="quarter"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1" y="812782"/>
            <a:ext cx="4184143" cy="4848466"/>
          </a:xfrm>
        </p:spPr>
      </p:pic>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rPr>
              <a:pPr/>
              <a:t>34</a:t>
            </a:fld>
            <a:endParaRPr lang="tr-TR" dirty="0">
              <a:solidFill>
                <a:schemeClr val="bg1"/>
              </a:solidFill>
            </a:endParaRPr>
          </a:p>
        </p:txBody>
      </p:sp>
      <p:sp>
        <p:nvSpPr>
          <p:cNvPr id="3" name="Başlık 2"/>
          <p:cNvSpPr>
            <a:spLocks noGrp="1"/>
          </p:cNvSpPr>
          <p:nvPr>
            <p:ph type="title"/>
          </p:nvPr>
        </p:nvSpPr>
        <p:spPr>
          <a:xfrm>
            <a:off x="107504" y="44624"/>
            <a:ext cx="8640000" cy="72000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VERİMLİ OKUMA</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13" name="Dikdörtgen 12"/>
          <p:cNvSpPr/>
          <p:nvPr/>
        </p:nvSpPr>
        <p:spPr>
          <a:xfrm>
            <a:off x="146487" y="6132816"/>
            <a:ext cx="8038824" cy="584775"/>
          </a:xfrm>
          <a:prstGeom prst="rect">
            <a:avLst/>
          </a:prstGeom>
          <a:noFill/>
        </p:spPr>
        <p:txBody>
          <a:bodyPr wrap="square" lIns="91440" tIns="45720" rIns="91440" bIns="45720">
            <a:spAutoFit/>
          </a:bodyPr>
          <a:lstStyle/>
          <a:p>
            <a:pPr algn="ctr"/>
            <a:r>
              <a:rPr lang="tr-T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Her gün 30 dakika kitap okuyun</a:t>
            </a:r>
            <a:endParaRPr lang="tr-TR"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endParaRPr>
          </a:p>
        </p:txBody>
      </p:sp>
      <p:pic>
        <p:nvPicPr>
          <p:cNvPr id="11266" name="Picture 2" descr="D:\REHBERLİK VE PSİKOLOJİ ARŞİVİ\REHBERLİK PANOSU\VERİMLİ DERS ÇALIŞMA VE ZAMAN YÖNETİMİ\10462978_10204804025394999_730759336089860373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87" y="836712"/>
            <a:ext cx="4425514" cy="502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14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8640000" cy="720000"/>
          </a:xfrm>
          <a:solidFill>
            <a:srgbClr val="FFD1D1"/>
          </a:solidFill>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2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anose="020B0603020202020204" pitchFamily="34" charset="0"/>
              </a:rPr>
              <a:t>ZORLANILAN DERS KENARA BIRAKILMAMALI</a:t>
            </a:r>
            <a:endParaRPr lang="tr-TR" sz="32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anose="020B0603020202020204" pitchFamily="34" charset="0"/>
            </a:endParaRPr>
          </a:p>
        </p:txBody>
      </p:sp>
      <p:sp>
        <p:nvSpPr>
          <p:cNvPr id="3" name="İçerik Yer Tutucusu 2"/>
          <p:cNvSpPr>
            <a:spLocks noGrp="1"/>
          </p:cNvSpPr>
          <p:nvPr>
            <p:ph sz="quarter" idx="1"/>
          </p:nvPr>
        </p:nvSpPr>
        <p:spPr>
          <a:xfrm>
            <a:off x="467544" y="1052736"/>
            <a:ext cx="7467600" cy="5305800"/>
          </a:xfrm>
        </p:spPr>
        <p:txBody>
          <a:bodyPr/>
          <a:lstStyle/>
          <a:p>
            <a:r>
              <a:rPr lang="tr-TR" sz="2800" dirty="0" smtClean="0">
                <a:latin typeface="Trebuchet MS" panose="020B0603020202020204" pitchFamily="34" charset="0"/>
              </a:rPr>
              <a:t>Özelikle matematik ve </a:t>
            </a:r>
            <a:r>
              <a:rPr lang="tr-TR" sz="2800" dirty="0" err="1" smtClean="0">
                <a:latin typeface="Trebuchet MS" panose="020B0603020202020204" pitchFamily="34" charset="0"/>
              </a:rPr>
              <a:t>ingilizce</a:t>
            </a:r>
            <a:r>
              <a:rPr lang="tr-TR" sz="2800" dirty="0" smtClean="0">
                <a:latin typeface="Trebuchet MS" panose="020B0603020202020204" pitchFamily="34" charset="0"/>
              </a:rPr>
              <a:t> gibi derslerde başarısızlık yaşanması halinde o derslere hiç çalışmama dersi dinlememe bizi asla başarılı yapmaz.</a:t>
            </a:r>
          </a:p>
          <a:p>
            <a:r>
              <a:rPr lang="tr-TR" sz="2800" dirty="0" smtClean="0">
                <a:latin typeface="Trebuchet MS" panose="020B0603020202020204" pitchFamily="34" charset="0"/>
              </a:rPr>
              <a:t>Bu derslerdeki amacımız alabildiğimiz en iyi not olmalı ve çalışmayı asla bırakmamalıyız.</a:t>
            </a:r>
          </a:p>
          <a:p>
            <a:r>
              <a:rPr lang="tr-TR" sz="2800" dirty="0" smtClean="0">
                <a:latin typeface="Trebuchet MS" panose="020B0603020202020204" pitchFamily="34" charset="0"/>
              </a:rPr>
              <a:t>Öğretmenden veya o dersi iyi olan bir öğrenciden yardım alabiliriz emek verdiğimiz takdirde mutlaka zorlandığımız derslerde de başarılı olabiliriz.</a:t>
            </a:r>
            <a:endParaRPr lang="tr-TR" sz="2800" dirty="0">
              <a:latin typeface="Trebuchet MS" panose="020B0603020202020204" pitchFamily="34" charset="0"/>
            </a:endParaRPr>
          </a:p>
        </p:txBody>
      </p:sp>
      <p:sp>
        <p:nvSpPr>
          <p:cNvPr id="4" name="3 Slayt Numarası Yer Tutucusu"/>
          <p:cNvSpPr>
            <a:spLocks noGrp="1"/>
          </p:cNvSpPr>
          <p:nvPr>
            <p:ph type="sldNum" sz="quarter" idx="11"/>
          </p:nvPr>
        </p:nvSpPr>
        <p:spPr>
          <a:xfrm>
            <a:off x="8129588" y="5734050"/>
            <a:ext cx="609600" cy="520700"/>
          </a:xfrm>
        </p:spPr>
        <p:txBody>
          <a:bodyPr/>
          <a:lstStyle/>
          <a:p>
            <a:fld id="{7305FA10-2086-4DD4-978D-A2BD02EA7982}" type="slidenum">
              <a:rPr lang="tr-TR" smtClean="0">
                <a:solidFill>
                  <a:schemeClr val="bg1"/>
                </a:solidFill>
                <a:latin typeface="Trebuchet MS" panose="020B0603020202020204" pitchFamily="34" charset="0"/>
              </a:rPr>
              <a:pPr/>
              <a:t>35</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77444512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464" y="44624"/>
            <a:ext cx="8640000" cy="720000"/>
          </a:xfrm>
          <a:solidFill>
            <a:srgbClr val="660033"/>
          </a:solidFill>
        </p:spPr>
        <p:txBody>
          <a:bodyPr anchor="ct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FARKLI KAYNAKLARDAN YARARLANMAK</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3" name="İçerik Yer Tutucusu 2"/>
          <p:cNvSpPr>
            <a:spLocks noGrp="1"/>
          </p:cNvSpPr>
          <p:nvPr>
            <p:ph sz="quarter" idx="1"/>
          </p:nvPr>
        </p:nvSpPr>
        <p:spPr>
          <a:xfrm>
            <a:off x="21924" y="1196752"/>
            <a:ext cx="8870555" cy="5544616"/>
          </a:xfrm>
        </p:spPr>
        <p:txBody>
          <a:bodyPr>
            <a:normAutofit/>
          </a:bodyPr>
          <a:lstStyle/>
          <a:p>
            <a:r>
              <a:rPr lang="tr-TR" dirty="0">
                <a:latin typeface="Trebuchet MS" panose="020B0603020202020204" pitchFamily="34" charset="0"/>
              </a:rPr>
              <a:t>Ders çalışırken olabildiğince farklı kaynaktan bilgi edinmek , çalıştığınız konu hakkında daha geniş bilgiler edinmenizi sağlar. Bu nedenle mümkünse en az iki kaynaktan çalışın.</a:t>
            </a:r>
          </a:p>
          <a:p>
            <a:endParaRPr lang="tr-TR" dirty="0">
              <a:latin typeface="Trebuchet MS" panose="020B0603020202020204" pitchFamily="34" charset="0"/>
            </a:endParaRPr>
          </a:p>
          <a:p>
            <a:r>
              <a:rPr lang="tr-TR" dirty="0">
                <a:latin typeface="Trebuchet MS" panose="020B0603020202020204" pitchFamily="34" charset="0"/>
              </a:rPr>
              <a:t>Ancak unutmayın ki, ulaşılan her bilgi eksiksiz ve doğru olmayabilir. Kullandığınız kaynakların güncel ve güvenilir olmasına dikkat etmelisiniz.</a:t>
            </a:r>
          </a:p>
          <a:p>
            <a:r>
              <a:rPr lang="tr-TR" sz="3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TEST ÇÖZME</a:t>
            </a:r>
            <a:endParaRPr lang="tr-TR" sz="3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endParaRPr>
          </a:p>
          <a:p>
            <a:r>
              <a:rPr lang="tr-TR" dirty="0">
                <a:latin typeface="Trebuchet MS" panose="020B0603020202020204" pitchFamily="34" charset="0"/>
              </a:rPr>
              <a:t>Konu çalışmak kadar önemli bir diğer konu da soru çözümüdür. Farklı kaynaklardan sorular çözmek daha farklı sorularla karşılaşmanızı sağlar</a:t>
            </a:r>
            <a:r>
              <a:rPr lang="tr-TR" dirty="0" smtClean="0">
                <a:latin typeface="Trebuchet MS" panose="020B0603020202020204" pitchFamily="34" charset="0"/>
              </a:rPr>
              <a:t>. farklı </a:t>
            </a:r>
            <a:r>
              <a:rPr lang="tr-TR" dirty="0">
                <a:latin typeface="Trebuchet MS" panose="020B0603020202020204" pitchFamily="34" charset="0"/>
              </a:rPr>
              <a:t>soruların çözümünü öğrenmek ise sınavlarda size avantaj sağlar.</a:t>
            </a:r>
          </a:p>
          <a:p>
            <a:endParaRPr lang="tr-TR" dirty="0">
              <a:latin typeface="Trebuchet MS" panose="020B0603020202020204" pitchFamily="34" charset="0"/>
            </a:endParaRPr>
          </a:p>
        </p:txBody>
      </p:sp>
      <p:sp>
        <p:nvSpPr>
          <p:cNvPr id="9" name="3 Slayt Numarası Yer Tutucusu"/>
          <p:cNvSpPr>
            <a:spLocks noGrp="1"/>
          </p:cNvSpPr>
          <p:nvPr>
            <p:ph type="sldNum" sz="quarter" idx="11"/>
          </p:nvPr>
        </p:nvSpPr>
        <p:spPr>
          <a:xfrm>
            <a:off x="8129588" y="5734050"/>
            <a:ext cx="609600" cy="520700"/>
          </a:xfrm>
        </p:spPr>
        <p:txBody>
          <a:bodyPr/>
          <a:lstStyle/>
          <a:p>
            <a:fld id="{7305FA10-2086-4DD4-978D-A2BD02EA7982}" type="slidenum">
              <a:rPr lang="tr-TR" smtClean="0">
                <a:solidFill>
                  <a:schemeClr val="bg1"/>
                </a:solidFill>
                <a:latin typeface="Trebuchet MS" panose="020B0603020202020204" pitchFamily="34" charset="0"/>
              </a:rPr>
              <a:pPr/>
              <a:t>36</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18992668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ınav plan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3240360" cy="2570906"/>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107504" y="44624"/>
            <a:ext cx="8640000" cy="720000"/>
          </a:xfrm>
          <a:solidFill>
            <a:schemeClr val="accent1"/>
          </a:solidFill>
        </p:spPr>
        <p:txBody>
          <a:bodyPr anchor="ctr"/>
          <a:lstStyle/>
          <a:p>
            <a:pPr algn="ctr"/>
            <a:r>
              <a:rPr lang="tr-TR" alt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SINAV İÇİN PLANLAMA</a:t>
            </a:r>
            <a:endParaRPr lang="tr-TR" alt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21507" name="Rectangle 3"/>
          <p:cNvSpPr>
            <a:spLocks noGrp="1" noChangeArrowheads="1"/>
          </p:cNvSpPr>
          <p:nvPr>
            <p:ph type="body" idx="1"/>
          </p:nvPr>
        </p:nvSpPr>
        <p:spPr>
          <a:xfrm>
            <a:off x="3347864" y="908720"/>
            <a:ext cx="5400104" cy="5795902"/>
          </a:xfrm>
        </p:spPr>
        <p:txBody>
          <a:bodyPr/>
          <a:lstStyle/>
          <a:p>
            <a:r>
              <a:rPr lang="tr-TR" altLang="tr-TR" sz="2000" dirty="0">
                <a:latin typeface="Trebuchet MS" panose="020B0603020202020204" pitchFamily="34" charset="0"/>
              </a:rPr>
              <a:t>Yazılı tarihleri alınmalı,</a:t>
            </a:r>
          </a:p>
          <a:p>
            <a:r>
              <a:rPr lang="tr-TR" altLang="tr-TR" sz="2000" dirty="0">
                <a:latin typeface="Trebuchet MS" panose="020B0603020202020204" pitchFamily="34" charset="0"/>
              </a:rPr>
              <a:t>Yazılıya çalışılacak konular ve çalışılacak zaman planlanmalıdır. </a:t>
            </a:r>
          </a:p>
          <a:p>
            <a:r>
              <a:rPr lang="tr-TR" altLang="tr-TR" sz="2000" dirty="0">
                <a:latin typeface="Trebuchet MS" panose="020B0603020202020204" pitchFamily="34" charset="0"/>
              </a:rPr>
              <a:t>Sınavdan bir hafta önce çalışma ve planlama yaparsanız öğrenemediğiniz ve anlamadığınız konuları not edip ve </a:t>
            </a:r>
            <a:r>
              <a:rPr lang="tr-TR" altLang="tr-TR" sz="2000" dirty="0" smtClean="0">
                <a:latin typeface="Trebuchet MS" panose="020B0603020202020204" pitchFamily="34" charset="0"/>
              </a:rPr>
              <a:t>Öğretmenlerinize </a:t>
            </a:r>
            <a:r>
              <a:rPr lang="tr-TR" altLang="tr-TR" sz="2000" dirty="0">
                <a:latin typeface="Trebuchet MS" panose="020B0603020202020204" pitchFamily="34" charset="0"/>
              </a:rPr>
              <a:t>ya da arkadaşlarınıza soracak zaman bulabilirsiniz.</a:t>
            </a:r>
          </a:p>
          <a:p>
            <a:r>
              <a:rPr lang="tr-TR" altLang="tr-TR" sz="2000" dirty="0">
                <a:latin typeface="Trebuchet MS" panose="020B0603020202020204" pitchFamily="34" charset="0"/>
              </a:rPr>
              <a:t>Son akşam genel tekrar  ve yazılı yapabilirsiniz. Sözlü yaptığınızda kendinizi ifade etme olanağı kazanırsınız güzel konuşma yeteneğinizi geliştirmiş olursunuz. Hangi konuları bilip bilmediğinizi öğrenmiş olursunuz. Test çözebilirsiniz. Öğrendiğiniz konuyu pekiştirmiş olursunuz. </a:t>
            </a:r>
          </a:p>
          <a:p>
            <a:endParaRPr lang="tr-TR" altLang="tr-TR" sz="2000" dirty="0">
              <a:latin typeface="Trebuchet MS" panose="020B0603020202020204" pitchFamily="34" charset="0"/>
            </a:endParaRPr>
          </a:p>
        </p:txBody>
      </p:sp>
      <p:pic>
        <p:nvPicPr>
          <p:cNvPr id="8196" name="Picture 4" descr="plan yapma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87" y="3874929"/>
            <a:ext cx="3240360" cy="2973710"/>
          </a:xfrm>
          <a:prstGeom prst="rect">
            <a:avLst/>
          </a:prstGeom>
          <a:noFill/>
          <a:extLst>
            <a:ext uri="{909E8E84-426E-40DD-AFC4-6F175D3DCCD1}">
              <a14:hiddenFill xmlns:a14="http://schemas.microsoft.com/office/drawing/2010/main">
                <a:solidFill>
                  <a:srgbClr val="FFFFFF"/>
                </a:solidFill>
              </a14:hiddenFill>
            </a:ext>
          </a:extLst>
        </p:spPr>
      </p:pic>
      <p:sp>
        <p:nvSpPr>
          <p:cNvPr id="7" name="3 Slayt Numarası Yer Tutucusu"/>
          <p:cNvSpPr>
            <a:spLocks noGrp="1"/>
          </p:cNvSpPr>
          <p:nvPr>
            <p:ph type="sldNum" sz="quarter" idx="11"/>
          </p:nvPr>
        </p:nvSpPr>
        <p:spPr>
          <a:xfrm>
            <a:off x="8129588" y="5734050"/>
            <a:ext cx="609600" cy="520700"/>
          </a:xfrm>
        </p:spPr>
        <p:txBody>
          <a:bodyPr/>
          <a:lstStyle/>
          <a:p>
            <a:fld id="{7305FA10-2086-4DD4-978D-A2BD02EA7982}" type="slidenum">
              <a:rPr lang="tr-TR" smtClean="0">
                <a:solidFill>
                  <a:schemeClr val="bg1"/>
                </a:solidFill>
                <a:latin typeface="Trebuchet MS" panose="020B0603020202020204" pitchFamily="34" charset="0"/>
              </a:rPr>
              <a:pPr/>
              <a:t>37</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8156337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7504" y="116632"/>
            <a:ext cx="8640000" cy="720000"/>
          </a:xfrm>
          <a:solidFill>
            <a:schemeClr val="accent1"/>
          </a:solidFill>
        </p:spPr>
        <p:txBody>
          <a:bodyPr anchor="ctr"/>
          <a:lstStyle/>
          <a:p>
            <a:pPr algn="ctr"/>
            <a:r>
              <a:rPr lang="tr-TR" alt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SINAVA HAZIRLIĞIN YARARI</a:t>
            </a:r>
            <a:endParaRPr lang="tr-TR" alt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22531" name="Rectangle 3"/>
          <p:cNvSpPr>
            <a:spLocks noGrp="1" noChangeArrowheads="1"/>
          </p:cNvSpPr>
          <p:nvPr>
            <p:ph type="body" idx="1"/>
          </p:nvPr>
        </p:nvSpPr>
        <p:spPr>
          <a:xfrm>
            <a:off x="107504" y="1326064"/>
            <a:ext cx="3960440" cy="4525963"/>
          </a:xfrm>
        </p:spPr>
        <p:txBody>
          <a:bodyPr/>
          <a:lstStyle/>
          <a:p>
            <a:r>
              <a:rPr lang="tr-TR" altLang="tr-TR" sz="2400" dirty="0">
                <a:latin typeface="Trebuchet MS" panose="020B0603020202020204" pitchFamily="34" charset="0"/>
              </a:rPr>
              <a:t>Sınav konuları ne kadar öğrendiğinizi ölçen bir araçtır.</a:t>
            </a:r>
          </a:p>
          <a:p>
            <a:r>
              <a:rPr lang="tr-TR" altLang="tr-TR" sz="2400" dirty="0">
                <a:latin typeface="Trebuchet MS" panose="020B0603020202020204" pitchFamily="34" charset="0"/>
              </a:rPr>
              <a:t>Sınava önceden hazırlananlar kendine daha çok </a:t>
            </a:r>
            <a:r>
              <a:rPr lang="tr-TR" altLang="tr-TR" sz="2400" dirty="0" smtClean="0">
                <a:latin typeface="Trebuchet MS" panose="020B0603020202020204" pitchFamily="34" charset="0"/>
              </a:rPr>
              <a:t>güvenir.</a:t>
            </a:r>
          </a:p>
          <a:p>
            <a:r>
              <a:rPr lang="tr-TR" altLang="tr-TR" sz="2400" dirty="0" smtClean="0">
                <a:latin typeface="Trebuchet MS" panose="020B0603020202020204" pitchFamily="34" charset="0"/>
              </a:rPr>
              <a:t>Kendinden </a:t>
            </a:r>
            <a:r>
              <a:rPr lang="tr-TR" altLang="tr-TR" sz="2400" dirty="0">
                <a:latin typeface="Trebuchet MS" panose="020B0603020202020204" pitchFamily="34" charset="0"/>
              </a:rPr>
              <a:t>emin ve rahat olur. </a:t>
            </a:r>
            <a:endParaRPr lang="tr-TR" altLang="tr-TR" sz="2400" dirty="0" smtClean="0">
              <a:latin typeface="Trebuchet MS" panose="020B0603020202020204" pitchFamily="34" charset="0"/>
            </a:endParaRPr>
          </a:p>
          <a:p>
            <a:r>
              <a:rPr lang="tr-TR" altLang="tr-TR" sz="2400" dirty="0" smtClean="0">
                <a:latin typeface="Trebuchet MS" panose="020B0603020202020204" pitchFamily="34" charset="0"/>
              </a:rPr>
              <a:t>Kaygı </a:t>
            </a:r>
            <a:r>
              <a:rPr lang="tr-TR" altLang="tr-TR" sz="2400" dirty="0">
                <a:latin typeface="Trebuchet MS" panose="020B0603020202020204" pitchFamily="34" charset="0"/>
              </a:rPr>
              <a:t>düzeyi düşük olur. </a:t>
            </a:r>
            <a:endParaRPr lang="tr-TR" altLang="tr-TR" sz="2400" dirty="0" smtClean="0">
              <a:latin typeface="Trebuchet MS" panose="020B0603020202020204" pitchFamily="34" charset="0"/>
            </a:endParaRPr>
          </a:p>
          <a:p>
            <a:r>
              <a:rPr lang="tr-TR" altLang="tr-TR" sz="2400" dirty="0" smtClean="0">
                <a:latin typeface="Trebuchet MS" panose="020B0603020202020204" pitchFamily="34" charset="0"/>
              </a:rPr>
              <a:t>Sınavlardan </a:t>
            </a:r>
            <a:r>
              <a:rPr lang="tr-TR" altLang="tr-TR" sz="2400" dirty="0">
                <a:latin typeface="Trebuchet MS" panose="020B0603020202020204" pitchFamily="34" charset="0"/>
              </a:rPr>
              <a:t>iyi sonuç alır.</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1326064"/>
            <a:ext cx="4720952" cy="4335183"/>
          </a:xfrm>
          <a:prstGeom prst="rect">
            <a:avLst/>
          </a:prstGeom>
          <a:ln>
            <a:noFill/>
          </a:ln>
          <a:effectLst>
            <a:softEdge rad="112500"/>
          </a:effectLst>
        </p:spPr>
      </p:pic>
      <p:sp>
        <p:nvSpPr>
          <p:cNvPr id="7" name="3 Slayt Numarası Yer Tutucusu"/>
          <p:cNvSpPr>
            <a:spLocks noGrp="1"/>
          </p:cNvSpPr>
          <p:nvPr>
            <p:ph type="sldNum" sz="quarter" idx="11"/>
          </p:nvPr>
        </p:nvSpPr>
        <p:spPr>
          <a:xfrm>
            <a:off x="8129588" y="5734050"/>
            <a:ext cx="609600" cy="520700"/>
          </a:xfrm>
        </p:spPr>
        <p:txBody>
          <a:bodyPr/>
          <a:lstStyle/>
          <a:p>
            <a:fld id="{7305FA10-2086-4DD4-978D-A2BD02EA7982}" type="slidenum">
              <a:rPr lang="tr-TR" smtClean="0">
                <a:solidFill>
                  <a:schemeClr val="bg1"/>
                </a:solidFill>
                <a:latin typeface="Trebuchet MS" panose="020B0603020202020204" pitchFamily="34" charset="0"/>
              </a:rPr>
              <a:pPr/>
              <a:t>38</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88993755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marL="0" indent="0" algn="ctr">
              <a:buNone/>
            </a:pPr>
            <a:endParaRPr lang="tr-TR" sz="3600" dirty="0"/>
          </a:p>
          <a:p>
            <a:pPr algn="ctr"/>
            <a:endParaRPr lang="tr-TR" sz="3600" dirty="0" smtClean="0"/>
          </a:p>
          <a:p>
            <a:pPr marL="0" indent="0" algn="ctr">
              <a:buNone/>
            </a:pPr>
            <a:r>
              <a:rPr lang="tr-TR" sz="3600" dirty="0"/>
              <a:t> </a:t>
            </a:r>
            <a:r>
              <a:rPr lang="tr-TR" sz="3600" dirty="0" smtClean="0"/>
              <a:t>   BENİ DİNLEDİĞİNİZ İÇİN TEŞEKKÜLER</a:t>
            </a:r>
            <a:endParaRPr lang="tr-TR" sz="3600" dirty="0"/>
          </a:p>
        </p:txBody>
      </p:sp>
    </p:spTree>
    <p:extLst>
      <p:ext uri="{BB962C8B-B14F-4D97-AF65-F5344CB8AC3E}">
        <p14:creationId xmlns:p14="http://schemas.microsoft.com/office/powerpoint/2010/main" val="41479634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8229600" cy="1143008"/>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32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ÖĞRENCİ BAŞARISINI ÖNEMLİ ÖLÇÜDE ETKİLEYEN ÇALIŞMA ALIŞKANLIKLARI</a:t>
            </a:r>
            <a:endParaRPr lang="tr-TR" sz="32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3" name="2 İçerik Yer Tutucusu"/>
          <p:cNvSpPr>
            <a:spLocks noGrp="1"/>
          </p:cNvSpPr>
          <p:nvPr>
            <p:ph sz="quarter" idx="1"/>
          </p:nvPr>
        </p:nvSpPr>
        <p:spPr>
          <a:xfrm>
            <a:off x="395536" y="1268760"/>
            <a:ext cx="8143932" cy="5286412"/>
          </a:xfrm>
        </p:spPr>
        <p:txBody>
          <a:bodyPr>
            <a:normAutofit fontScale="85000" lnSpcReduction="20000"/>
          </a:bodyPr>
          <a:lstStyle/>
          <a:p>
            <a:pPr algn="ctr">
              <a:buNone/>
            </a:pPr>
            <a:r>
              <a:rPr lang="tr-TR" sz="3000" dirty="0" smtClean="0">
                <a:solidFill>
                  <a:srgbClr val="7030A0"/>
                </a:solidFill>
                <a:latin typeface="Trebuchet MS" panose="020B0603020202020204" pitchFamily="34" charset="0"/>
              </a:rPr>
              <a:t>	</a:t>
            </a:r>
            <a:endParaRPr lang="tr-TR" sz="3000" b="1" dirty="0" smtClean="0">
              <a:solidFill>
                <a:schemeClr val="bg2">
                  <a:lumMod val="25000"/>
                </a:schemeClr>
              </a:solidFill>
              <a:latin typeface="Trebuchet MS" panose="020B0603020202020204" pitchFamily="34" charset="0"/>
            </a:endParaRPr>
          </a:p>
          <a:p>
            <a:r>
              <a:rPr lang="tr-TR" sz="2800" b="1" dirty="0" smtClean="0">
                <a:solidFill>
                  <a:srgbClr val="FF0000"/>
                </a:solidFill>
                <a:latin typeface="Trebuchet MS" panose="020B0603020202020204" pitchFamily="34" charset="0"/>
              </a:rPr>
              <a:t>İstek-inanmak</a:t>
            </a:r>
          </a:p>
          <a:p>
            <a:r>
              <a:rPr lang="tr-TR" sz="2800" b="1" dirty="0" smtClean="0">
                <a:solidFill>
                  <a:schemeClr val="accent1">
                    <a:lumMod val="75000"/>
                  </a:schemeClr>
                </a:solidFill>
                <a:latin typeface="Trebuchet MS" panose="020B0603020202020204" pitchFamily="34" charset="0"/>
              </a:rPr>
              <a:t>Amaç </a:t>
            </a:r>
            <a:r>
              <a:rPr lang="tr-TR" sz="2800" b="1" dirty="0">
                <a:solidFill>
                  <a:schemeClr val="accent1">
                    <a:lumMod val="75000"/>
                  </a:schemeClr>
                </a:solidFill>
                <a:latin typeface="Trebuchet MS" panose="020B0603020202020204" pitchFamily="34" charset="0"/>
              </a:rPr>
              <a:t>belirleme</a:t>
            </a:r>
          </a:p>
          <a:p>
            <a:r>
              <a:rPr lang="tr-TR" sz="2800" dirty="0" smtClean="0">
                <a:solidFill>
                  <a:srgbClr val="7030A0"/>
                </a:solidFill>
                <a:latin typeface="Trebuchet MS" panose="020B0603020202020204" pitchFamily="34" charset="0"/>
              </a:rPr>
              <a:t>Planlı ve programlı çalışma</a:t>
            </a:r>
          </a:p>
          <a:p>
            <a:r>
              <a:rPr lang="tr-TR" sz="2800" dirty="0" smtClean="0">
                <a:solidFill>
                  <a:srgbClr val="002060"/>
                </a:solidFill>
                <a:latin typeface="Trebuchet MS" panose="020B0603020202020204" pitchFamily="34" charset="0"/>
              </a:rPr>
              <a:t>Zamanın iyi kullanılması ve planlanması</a:t>
            </a:r>
          </a:p>
          <a:p>
            <a:r>
              <a:rPr lang="tr-TR" sz="2800" dirty="0" smtClean="0">
                <a:solidFill>
                  <a:srgbClr val="0070C0"/>
                </a:solidFill>
                <a:latin typeface="Trebuchet MS" panose="020B0603020202020204" pitchFamily="34" charset="0"/>
              </a:rPr>
              <a:t>Çalışma ortamının düzenlenmesi </a:t>
            </a:r>
          </a:p>
          <a:p>
            <a:r>
              <a:rPr lang="tr-TR" sz="2800" dirty="0" smtClean="0">
                <a:solidFill>
                  <a:srgbClr val="00B0F0"/>
                </a:solidFill>
                <a:latin typeface="Trebuchet MS" panose="020B0603020202020204" pitchFamily="34" charset="0"/>
              </a:rPr>
              <a:t>Etkili dinleme</a:t>
            </a:r>
            <a:endParaRPr lang="tr-TR" sz="2800" dirty="0">
              <a:solidFill>
                <a:srgbClr val="00B0F0"/>
              </a:solidFill>
              <a:latin typeface="Trebuchet MS" panose="020B0603020202020204" pitchFamily="34" charset="0"/>
            </a:endParaRPr>
          </a:p>
          <a:p>
            <a:r>
              <a:rPr lang="tr-TR" sz="2800" dirty="0" smtClean="0">
                <a:solidFill>
                  <a:srgbClr val="00B050"/>
                </a:solidFill>
                <a:latin typeface="Trebuchet MS" panose="020B0603020202020204" pitchFamily="34" charset="0"/>
              </a:rPr>
              <a:t>Not tutma</a:t>
            </a:r>
          </a:p>
          <a:p>
            <a:r>
              <a:rPr lang="tr-TR" sz="2800" dirty="0" smtClean="0">
                <a:solidFill>
                  <a:srgbClr val="92D050"/>
                </a:solidFill>
                <a:latin typeface="Trebuchet MS" panose="020B0603020202020204" pitchFamily="34" charset="0"/>
              </a:rPr>
              <a:t>Verimli okuma</a:t>
            </a:r>
          </a:p>
          <a:p>
            <a:r>
              <a:rPr lang="tr-TR" sz="2800" dirty="0" smtClean="0">
                <a:solidFill>
                  <a:srgbClr val="FFC000"/>
                </a:solidFill>
                <a:latin typeface="Trebuchet MS" panose="020B0603020202020204" pitchFamily="34" charset="0"/>
              </a:rPr>
              <a:t>Özet çıkarma</a:t>
            </a:r>
          </a:p>
          <a:p>
            <a:r>
              <a:rPr lang="tr-TR" sz="2800" dirty="0" smtClean="0">
                <a:solidFill>
                  <a:srgbClr val="C00000"/>
                </a:solidFill>
                <a:latin typeface="Trebuchet MS" panose="020B0603020202020204" pitchFamily="34" charset="0"/>
              </a:rPr>
              <a:t>Derse hazırlıklı gelme</a:t>
            </a:r>
          </a:p>
          <a:p>
            <a:r>
              <a:rPr lang="tr-TR" sz="2800" dirty="0" smtClean="0">
                <a:solidFill>
                  <a:schemeClr val="accent3">
                    <a:lumMod val="50000"/>
                  </a:schemeClr>
                </a:solidFill>
                <a:latin typeface="Trebuchet MS" panose="020B0603020202020204" pitchFamily="34" charset="0"/>
              </a:rPr>
              <a:t>Tekrar</a:t>
            </a:r>
          </a:p>
          <a:p>
            <a:r>
              <a:rPr lang="tr-TR" sz="2800" dirty="0" smtClean="0">
                <a:solidFill>
                  <a:schemeClr val="accent1">
                    <a:lumMod val="75000"/>
                  </a:schemeClr>
                </a:solidFill>
                <a:latin typeface="Trebuchet MS" panose="020B0603020202020204" pitchFamily="34" charset="0"/>
              </a:rPr>
              <a:t>Zorlanılan </a:t>
            </a:r>
            <a:r>
              <a:rPr lang="tr-TR" sz="2800" dirty="0">
                <a:solidFill>
                  <a:schemeClr val="accent1">
                    <a:lumMod val="75000"/>
                  </a:schemeClr>
                </a:solidFill>
                <a:latin typeface="Trebuchet MS" panose="020B0603020202020204" pitchFamily="34" charset="0"/>
              </a:rPr>
              <a:t>ders kenara </a:t>
            </a:r>
            <a:r>
              <a:rPr lang="tr-TR" sz="2800" dirty="0" smtClean="0">
                <a:solidFill>
                  <a:schemeClr val="accent1">
                    <a:lumMod val="75000"/>
                  </a:schemeClr>
                </a:solidFill>
                <a:latin typeface="Trebuchet MS" panose="020B0603020202020204" pitchFamily="34" charset="0"/>
              </a:rPr>
              <a:t>bırakılmamalı</a:t>
            </a:r>
          </a:p>
          <a:p>
            <a:r>
              <a:rPr lang="tr-TR" sz="2800" dirty="0" smtClean="0">
                <a:solidFill>
                  <a:schemeClr val="accent1">
                    <a:lumMod val="75000"/>
                  </a:schemeClr>
                </a:solidFill>
                <a:latin typeface="Trebuchet MS" panose="020B0603020202020204" pitchFamily="34" charset="0"/>
              </a:rPr>
              <a:t>Farklı Kaynaklardan Yararlanmak-Test Çözmek</a:t>
            </a:r>
          </a:p>
          <a:p>
            <a:endParaRPr lang="tr-TR" dirty="0">
              <a:latin typeface="Trebuchet MS" panose="020B0603020202020204" pitchFamily="34" charset="0"/>
            </a:endParaRPr>
          </a:p>
        </p:txBody>
      </p:sp>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rPr>
              <a:pPr/>
              <a:t>4</a:t>
            </a:fld>
            <a:endParaRPr lang="tr-TR" dirty="0">
              <a:solidFill>
                <a:schemeClr val="bg1"/>
              </a:solidFill>
            </a:endParaRPr>
          </a:p>
        </p:txBody>
      </p:sp>
      <p:pic>
        <p:nvPicPr>
          <p:cNvPr id="7170" name="Picture 2" descr="C:\Documents and Settings\USER\Local Settings\Temporary Internet Files\Content.IE5\AN7PPIHI\MCj04375190000[1].wmf"/>
          <p:cNvPicPr>
            <a:picLocks noChangeAspect="1" noChangeArrowheads="1"/>
          </p:cNvPicPr>
          <p:nvPr/>
        </p:nvPicPr>
        <p:blipFill>
          <a:blip r:embed="rId3"/>
          <a:srcRect/>
          <a:stretch>
            <a:fillRect/>
          </a:stretch>
        </p:blipFill>
        <p:spPr bwMode="auto">
          <a:xfrm>
            <a:off x="5364088" y="3429000"/>
            <a:ext cx="3190823" cy="2283089"/>
          </a:xfrm>
          <a:prstGeom prst="rect">
            <a:avLst/>
          </a:prstGeom>
          <a:noFill/>
        </p:spPr>
      </p:pic>
    </p:spTree>
    <p:extLst>
      <p:ext uri="{BB962C8B-B14F-4D97-AF65-F5344CB8AC3E}">
        <p14:creationId xmlns:p14="http://schemas.microsoft.com/office/powerpoint/2010/main" val="4081402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908720"/>
            <a:ext cx="5184576" cy="5328592"/>
          </a:xfrm>
        </p:spPr>
        <p:txBody>
          <a:bodyPr>
            <a:noAutofit/>
          </a:bodyPr>
          <a:lstStyle/>
          <a:p>
            <a:pPr>
              <a:lnSpc>
                <a:spcPct val="150000"/>
              </a:lnSpc>
            </a:pPr>
            <a:r>
              <a:rPr lang="tr-TR" sz="2400" dirty="0" smtClean="0">
                <a:solidFill>
                  <a:srgbClr val="0066FF"/>
                </a:solidFill>
                <a:latin typeface="Trebuchet MS" panose="020B0603020202020204" pitchFamily="34" charset="0"/>
              </a:rPr>
              <a:t>Başarabilmek için önce başaracağınıza yürekten inanın.</a:t>
            </a:r>
          </a:p>
          <a:p>
            <a:pPr>
              <a:lnSpc>
                <a:spcPct val="150000"/>
              </a:lnSpc>
            </a:pPr>
            <a:r>
              <a:rPr lang="tr-TR" sz="2400" dirty="0">
                <a:solidFill>
                  <a:srgbClr val="000066"/>
                </a:solidFill>
                <a:latin typeface="Trebuchet MS" panose="020B0603020202020204" pitchFamily="34" charset="0"/>
              </a:rPr>
              <a:t>İnandığınız zaman aklınız o şeyi yapmanın yolunu </a:t>
            </a:r>
            <a:r>
              <a:rPr lang="tr-TR" sz="2400" dirty="0" smtClean="0">
                <a:solidFill>
                  <a:srgbClr val="000066"/>
                </a:solidFill>
                <a:latin typeface="Trebuchet MS" panose="020B0603020202020204" pitchFamily="34" charset="0"/>
              </a:rPr>
              <a:t>bulur.</a:t>
            </a:r>
          </a:p>
          <a:p>
            <a:pPr>
              <a:lnSpc>
                <a:spcPct val="150000"/>
              </a:lnSpc>
            </a:pPr>
            <a:r>
              <a:rPr lang="en-AU" sz="2400" dirty="0" err="1" smtClean="0">
                <a:latin typeface="Trebuchet MS" panose="020B0603020202020204" pitchFamily="34" charset="0"/>
              </a:rPr>
              <a:t>Bilinçaltı</a:t>
            </a:r>
            <a:r>
              <a:rPr lang="en-AU" sz="2400" dirty="0" smtClean="0">
                <a:latin typeface="Trebuchet MS" panose="020B0603020202020204" pitchFamily="34" charset="0"/>
              </a:rPr>
              <a:t> </a:t>
            </a:r>
            <a:r>
              <a:rPr lang="en-AU" sz="2400" dirty="0" err="1">
                <a:latin typeface="Trebuchet MS" panose="020B0603020202020204" pitchFamily="34" charset="0"/>
              </a:rPr>
              <a:t>söylenene</a:t>
            </a:r>
            <a:r>
              <a:rPr lang="en-AU" sz="2400" dirty="0">
                <a:latin typeface="Trebuchet MS" panose="020B0603020202020204" pitchFamily="34" charset="0"/>
              </a:rPr>
              <a:t> </a:t>
            </a:r>
            <a:r>
              <a:rPr lang="en-AU" sz="2400" dirty="0" err="1" smtClean="0">
                <a:latin typeface="Trebuchet MS" panose="020B0603020202020204" pitchFamily="34" charset="0"/>
              </a:rPr>
              <a:t>inanır.Kendinize</a:t>
            </a:r>
            <a:r>
              <a:rPr lang="tr-TR" sz="2400" dirty="0" smtClean="0">
                <a:latin typeface="Trebuchet MS" panose="020B0603020202020204" pitchFamily="34" charset="0"/>
              </a:rPr>
              <a:t> </a:t>
            </a:r>
            <a:r>
              <a:rPr lang="en-AU" sz="2400" dirty="0">
                <a:latin typeface="Trebuchet MS" panose="020B0603020202020204" pitchFamily="34" charset="0"/>
              </a:rPr>
              <a:t>ne </a:t>
            </a:r>
            <a:r>
              <a:rPr lang="en-AU" sz="2400" dirty="0" err="1">
                <a:latin typeface="Trebuchet MS" panose="020B0603020202020204" pitchFamily="34" charset="0"/>
              </a:rPr>
              <a:t>söylerseniz</a:t>
            </a:r>
            <a:r>
              <a:rPr lang="en-AU" sz="2400" dirty="0">
                <a:latin typeface="Trebuchet MS" panose="020B0603020202020204" pitchFamily="34" charset="0"/>
              </a:rPr>
              <a:t> </a:t>
            </a:r>
            <a:r>
              <a:rPr lang="en-AU" sz="2400" dirty="0" smtClean="0">
                <a:latin typeface="Trebuchet MS" panose="020B0603020202020204" pitchFamily="34" charset="0"/>
              </a:rPr>
              <a:t>o </a:t>
            </a:r>
            <a:r>
              <a:rPr lang="en-AU" sz="2400" dirty="0" err="1">
                <a:latin typeface="Trebuchet MS" panose="020B0603020202020204" pitchFamily="34" charset="0"/>
              </a:rPr>
              <a:t>olursunuz</a:t>
            </a:r>
            <a:r>
              <a:rPr lang="en-AU" dirty="0" smtClean="0">
                <a:latin typeface="Trebuchet MS" panose="020B0603020202020204" pitchFamily="34" charset="0"/>
              </a:rPr>
              <a:t>.</a:t>
            </a:r>
            <a:endParaRPr lang="tr-TR" dirty="0" smtClean="0">
              <a:latin typeface="Trebuchet MS" panose="020B0603020202020204" pitchFamily="34" charset="0"/>
            </a:endParaRPr>
          </a:p>
          <a:p>
            <a:pPr marL="0" indent="0">
              <a:lnSpc>
                <a:spcPct val="150000"/>
              </a:lnSpc>
              <a:buNone/>
            </a:pPr>
            <a:endParaRPr lang="tr-TR" sz="2400" dirty="0">
              <a:solidFill>
                <a:srgbClr val="000066"/>
              </a:solidFill>
              <a:latin typeface="Trebuchet MS" panose="020B0603020202020204" pitchFamily="34" charset="0"/>
            </a:endParaRPr>
          </a:p>
          <a:p>
            <a:pPr>
              <a:lnSpc>
                <a:spcPct val="150000"/>
              </a:lnSpc>
            </a:pPr>
            <a:endParaRPr lang="tr-TR" sz="3600" dirty="0" smtClean="0">
              <a:solidFill>
                <a:srgbClr val="FF0000"/>
              </a:solidFill>
              <a:latin typeface="Trebuchet MS" panose="020B0603020202020204" pitchFamily="34" charset="0"/>
            </a:endParaRPr>
          </a:p>
          <a:p>
            <a:pPr>
              <a:lnSpc>
                <a:spcPct val="150000"/>
              </a:lnSpc>
            </a:pPr>
            <a:endParaRPr lang="tr-TR" sz="2400" dirty="0">
              <a:latin typeface="Trebuchet MS" panose="020B0603020202020204" pitchFamily="34" charset="0"/>
            </a:endParaRPr>
          </a:p>
        </p:txBody>
      </p:sp>
      <p:sp>
        <p:nvSpPr>
          <p:cNvPr id="4" name="3 Slayt Numarası Yer Tutucusu"/>
          <p:cNvSpPr>
            <a:spLocks noGrp="1"/>
          </p:cNvSpPr>
          <p:nvPr>
            <p:ph type="sldNum" sz="quarter" idx="11"/>
          </p:nvPr>
        </p:nvSpPr>
        <p:spPr/>
        <p:txBody>
          <a:bodyPr/>
          <a:lstStyle/>
          <a:p>
            <a:fld id="{7305FA10-2086-4DD4-978D-A2BD02EA7982}" type="slidenum">
              <a:rPr lang="tr-TR" smtClean="0">
                <a:solidFill>
                  <a:schemeClr val="bg1"/>
                </a:solidFill>
              </a:rPr>
              <a:pPr/>
              <a:t>5</a:t>
            </a:fld>
            <a:endParaRPr lang="tr-TR" dirty="0">
              <a:solidFill>
                <a:schemeClr val="bg1"/>
              </a:solidFill>
            </a:endParaRPr>
          </a:p>
        </p:txBody>
      </p:sp>
      <p:sp>
        <p:nvSpPr>
          <p:cNvPr id="11" name="Başlık 10"/>
          <p:cNvSpPr>
            <a:spLocks noGrp="1"/>
          </p:cNvSpPr>
          <p:nvPr>
            <p:ph type="title"/>
          </p:nvPr>
        </p:nvSpPr>
        <p:spPr>
          <a:xfrm>
            <a:off x="179512" y="44624"/>
            <a:ext cx="8496944" cy="720000"/>
          </a:xfrm>
        </p:spPr>
        <p:style>
          <a:lnRef idx="0">
            <a:schemeClr val="accent3"/>
          </a:lnRef>
          <a:fillRef idx="3">
            <a:schemeClr val="accent3"/>
          </a:fillRef>
          <a:effectRef idx="3">
            <a:schemeClr val="accent3"/>
          </a:effectRef>
          <a:fontRef idx="minor">
            <a:schemeClr val="lt1"/>
          </a:fontRef>
        </p:style>
        <p:txBody>
          <a:bodyPr anchor="ctr">
            <a:normAutofit/>
          </a:bodyPr>
          <a:lstStyle/>
          <a:p>
            <a:pPr algn="ctr"/>
            <a:r>
              <a:rPr lang="tr-TR" sz="3600" cap="none"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anose="020B0603020202020204" pitchFamily="34" charset="0"/>
              </a:rPr>
              <a:t>İSTEK VE İNANMAK</a:t>
            </a:r>
            <a:endParaRPr lang="tr-TR" sz="3600" cap="none"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anose="020B0603020202020204" pitchFamily="34" charset="0"/>
            </a:endParaRPr>
          </a:p>
        </p:txBody>
      </p:sp>
      <p:pic>
        <p:nvPicPr>
          <p:cNvPr id="10242" name="Picture 2" descr="başar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85392"/>
            <a:ext cx="3386411" cy="359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86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HBERLİK VE PSİKOLOJİ ARŞİVİ\REHBERLİK PANOSU\VERİMLİ DERS ÇALIŞMA VE ZAMAN YÖNETİMİ\rehberlik_panosu_afis_basari_merdivenleri.jpg"/>
          <p:cNvPicPr>
            <a:picLocks noChangeAspect="1" noChangeArrowheads="1"/>
          </p:cNvPicPr>
          <p:nvPr/>
        </p:nvPicPr>
        <p:blipFill rotWithShape="1">
          <a:blip r:embed="rId2">
            <a:extLst>
              <a:ext uri="{28A0092B-C50C-407E-A947-70E740481C1C}">
                <a14:useLocalDpi xmlns:a14="http://schemas.microsoft.com/office/drawing/2010/main" val="0"/>
              </a:ext>
            </a:extLst>
          </a:blip>
          <a:srcRect b="7110"/>
          <a:stretch/>
        </p:blipFill>
        <p:spPr bwMode="auto">
          <a:xfrm>
            <a:off x="107504" y="0"/>
            <a:ext cx="8138555" cy="6309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1"/>
          </p:nvPr>
        </p:nvSpPr>
        <p:spPr>
          <a:xfrm>
            <a:off x="8129588" y="5734050"/>
            <a:ext cx="609600" cy="520700"/>
          </a:xfrm>
        </p:spPr>
        <p:txBody>
          <a:bodyPr/>
          <a:lstStyle/>
          <a:p>
            <a:pPr algn="ctr">
              <a:defRPr/>
            </a:pPr>
            <a:fld id="{DF3886AF-6DA8-4692-8B5A-BE86A7A5E133}" type="slidenum">
              <a:rPr lang="tr-TR" sz="1600" b="1" smtClean="0">
                <a:solidFill>
                  <a:schemeClr val="bg1"/>
                </a:solidFill>
              </a:rPr>
              <a:pPr algn="ctr">
                <a:defRPr/>
              </a:pPr>
              <a:t>6</a:t>
            </a:fld>
            <a:endParaRPr lang="tr-TR" sz="1600" b="1" dirty="0">
              <a:solidFill>
                <a:schemeClr val="bg1"/>
              </a:solidFill>
            </a:endParaRPr>
          </a:p>
        </p:txBody>
      </p:sp>
    </p:spTree>
    <p:extLst>
      <p:ext uri="{BB962C8B-B14F-4D97-AF65-F5344CB8AC3E}">
        <p14:creationId xmlns:p14="http://schemas.microsoft.com/office/powerpoint/2010/main" val="18405212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107504" y="44624"/>
            <a:ext cx="8640000" cy="720000"/>
          </a:xfrm>
          <a:solidFill>
            <a:srgbClr val="FFC000"/>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tr-TR" alt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DERS ÇALIŞMA İSTEĞİNİN ARTIRILMASI</a:t>
            </a:r>
          </a:p>
        </p:txBody>
      </p:sp>
      <p:sp>
        <p:nvSpPr>
          <p:cNvPr id="43013" name="Rectangle 5"/>
          <p:cNvSpPr>
            <a:spLocks noGrp="1" noChangeArrowheads="1"/>
          </p:cNvSpPr>
          <p:nvPr>
            <p:ph sz="quarter" idx="1"/>
          </p:nvPr>
        </p:nvSpPr>
        <p:spPr>
          <a:xfrm>
            <a:off x="395288" y="1628800"/>
            <a:ext cx="4038600" cy="4475138"/>
          </a:xfrm>
        </p:spPr>
        <p:txBody>
          <a:bodyPr/>
          <a:lstStyle/>
          <a:p>
            <a:pPr algn="ctr">
              <a:lnSpc>
                <a:spcPct val="80000"/>
              </a:lnSpc>
              <a:buFont typeface="Wingdings" pitchFamily="2" charset="2"/>
              <a:buNone/>
            </a:pPr>
            <a:r>
              <a:rPr lang="tr-TR" altLang="tr-TR" b="1" dirty="0">
                <a:solidFill>
                  <a:srgbClr val="336600"/>
                </a:solidFill>
              </a:rPr>
              <a:t>İstekli</a:t>
            </a:r>
          </a:p>
          <a:p>
            <a:pPr>
              <a:lnSpc>
                <a:spcPct val="80000"/>
              </a:lnSpc>
            </a:pPr>
            <a:r>
              <a:rPr lang="tr-TR" altLang="tr-TR" dirty="0"/>
              <a:t>Planlı ve programlı</a:t>
            </a:r>
          </a:p>
          <a:p>
            <a:pPr>
              <a:lnSpc>
                <a:spcPct val="80000"/>
              </a:lnSpc>
            </a:pPr>
            <a:r>
              <a:rPr lang="tr-TR" altLang="tr-TR" dirty="0"/>
              <a:t>Zamanlama yapmış</a:t>
            </a:r>
          </a:p>
          <a:p>
            <a:pPr>
              <a:lnSpc>
                <a:spcPct val="80000"/>
              </a:lnSpc>
            </a:pPr>
            <a:r>
              <a:rPr lang="tr-TR" altLang="tr-TR" dirty="0"/>
              <a:t>Başlayabiliyor</a:t>
            </a:r>
          </a:p>
          <a:p>
            <a:pPr>
              <a:lnSpc>
                <a:spcPct val="80000"/>
              </a:lnSpc>
            </a:pPr>
            <a:r>
              <a:rPr lang="tr-TR" altLang="tr-TR" dirty="0"/>
              <a:t>Yeri belli</a:t>
            </a:r>
          </a:p>
          <a:p>
            <a:pPr>
              <a:lnSpc>
                <a:spcPct val="80000"/>
              </a:lnSpc>
            </a:pPr>
            <a:r>
              <a:rPr lang="tr-TR" altLang="tr-TR" dirty="0"/>
              <a:t>Yük olarak görmez</a:t>
            </a:r>
          </a:p>
          <a:p>
            <a:pPr>
              <a:lnSpc>
                <a:spcPct val="80000"/>
              </a:lnSpc>
            </a:pPr>
            <a:r>
              <a:rPr lang="tr-TR" altLang="tr-TR" dirty="0"/>
              <a:t>Rahat ve huzurlu</a:t>
            </a:r>
          </a:p>
          <a:p>
            <a:pPr>
              <a:lnSpc>
                <a:spcPct val="80000"/>
              </a:lnSpc>
            </a:pPr>
            <a:r>
              <a:rPr lang="tr-TR" altLang="tr-TR" dirty="0"/>
              <a:t>Zevkli bir uğraş olarak    </a:t>
            </a:r>
          </a:p>
          <a:p>
            <a:pPr>
              <a:lnSpc>
                <a:spcPct val="80000"/>
              </a:lnSpc>
              <a:buFont typeface="Wingdings" pitchFamily="2" charset="2"/>
              <a:buNone/>
            </a:pPr>
            <a:r>
              <a:rPr lang="tr-TR" altLang="tr-TR" dirty="0"/>
              <a:t>    benimser</a:t>
            </a:r>
          </a:p>
        </p:txBody>
      </p:sp>
      <p:sp>
        <p:nvSpPr>
          <p:cNvPr id="43014" name="Rectangle 6"/>
          <p:cNvSpPr>
            <a:spLocks noGrp="1" noChangeArrowheads="1"/>
          </p:cNvSpPr>
          <p:nvPr>
            <p:ph sz="quarter" idx="2"/>
          </p:nvPr>
        </p:nvSpPr>
        <p:spPr>
          <a:xfrm>
            <a:off x="4427538" y="1628801"/>
            <a:ext cx="3744862" cy="4104456"/>
          </a:xfrm>
        </p:spPr>
        <p:txBody>
          <a:bodyPr>
            <a:normAutofit/>
          </a:bodyPr>
          <a:lstStyle/>
          <a:p>
            <a:pPr algn="ctr">
              <a:lnSpc>
                <a:spcPct val="80000"/>
              </a:lnSpc>
              <a:buFont typeface="Wingdings" pitchFamily="2" charset="2"/>
              <a:buNone/>
            </a:pPr>
            <a:r>
              <a:rPr lang="tr-TR" altLang="tr-TR" b="1" dirty="0">
                <a:solidFill>
                  <a:srgbClr val="CC0000"/>
                </a:solidFill>
              </a:rPr>
              <a:t>İsteksiz</a:t>
            </a:r>
          </a:p>
          <a:p>
            <a:pPr>
              <a:lnSpc>
                <a:spcPct val="80000"/>
              </a:lnSpc>
            </a:pPr>
            <a:r>
              <a:rPr lang="tr-TR" altLang="tr-TR" dirty="0"/>
              <a:t>Plansız ve programsız</a:t>
            </a:r>
          </a:p>
          <a:p>
            <a:pPr>
              <a:lnSpc>
                <a:spcPct val="80000"/>
              </a:lnSpc>
            </a:pPr>
            <a:r>
              <a:rPr lang="tr-TR" altLang="tr-TR" dirty="0"/>
              <a:t>Zamanlama yok</a:t>
            </a:r>
          </a:p>
          <a:p>
            <a:pPr>
              <a:lnSpc>
                <a:spcPct val="80000"/>
              </a:lnSpc>
            </a:pPr>
            <a:r>
              <a:rPr lang="tr-TR" altLang="tr-TR" dirty="0"/>
              <a:t>Bir türlü başlayamaz</a:t>
            </a:r>
          </a:p>
          <a:p>
            <a:pPr>
              <a:lnSpc>
                <a:spcPct val="80000"/>
              </a:lnSpc>
            </a:pPr>
            <a:r>
              <a:rPr lang="tr-TR" altLang="tr-TR" dirty="0"/>
              <a:t>Yeri yoktur</a:t>
            </a:r>
          </a:p>
          <a:p>
            <a:pPr>
              <a:lnSpc>
                <a:spcPct val="80000"/>
              </a:lnSpc>
            </a:pPr>
            <a:r>
              <a:rPr lang="tr-TR" altLang="tr-TR" dirty="0"/>
              <a:t>Angarya  gibi görür</a:t>
            </a:r>
          </a:p>
          <a:p>
            <a:pPr>
              <a:lnSpc>
                <a:spcPct val="80000"/>
              </a:lnSpc>
            </a:pPr>
            <a:r>
              <a:rPr lang="tr-TR" altLang="tr-TR" dirty="0"/>
              <a:t>Huzursuzdur</a:t>
            </a:r>
          </a:p>
          <a:p>
            <a:pPr>
              <a:lnSpc>
                <a:spcPct val="80000"/>
              </a:lnSpc>
            </a:pPr>
            <a:r>
              <a:rPr lang="tr-TR" altLang="tr-TR" dirty="0"/>
              <a:t>Panik içindedir</a:t>
            </a:r>
          </a:p>
          <a:p>
            <a:pPr>
              <a:lnSpc>
                <a:spcPct val="80000"/>
              </a:lnSpc>
            </a:pPr>
            <a:r>
              <a:rPr lang="tr-TR" altLang="tr-TR" dirty="0"/>
              <a:t>Anlaşılmaz davranır</a:t>
            </a:r>
          </a:p>
          <a:p>
            <a:pPr>
              <a:lnSpc>
                <a:spcPct val="80000"/>
              </a:lnSpc>
            </a:pPr>
            <a:r>
              <a:rPr lang="tr-TR" altLang="tr-TR" dirty="0"/>
              <a:t>Hep mazeretleri vardır</a:t>
            </a:r>
          </a:p>
          <a:p>
            <a:pPr>
              <a:lnSpc>
                <a:spcPct val="80000"/>
              </a:lnSpc>
            </a:pPr>
            <a:r>
              <a:rPr lang="tr-TR" altLang="tr-TR" dirty="0"/>
              <a:t>……… </a:t>
            </a:r>
          </a:p>
        </p:txBody>
      </p:sp>
      <p:sp>
        <p:nvSpPr>
          <p:cNvPr id="5" name="Slayt Numarası Yer Tutucusu 4"/>
          <p:cNvSpPr>
            <a:spLocks noGrp="1"/>
          </p:cNvSpPr>
          <p:nvPr>
            <p:ph type="sldNum" sz="quarter" idx="11"/>
          </p:nvPr>
        </p:nvSpPr>
        <p:spPr>
          <a:xfrm>
            <a:off x="8129588" y="5734050"/>
            <a:ext cx="609600" cy="520700"/>
          </a:xfrm>
        </p:spPr>
        <p:txBody>
          <a:bodyPr/>
          <a:lstStyle/>
          <a:p>
            <a:pPr algn="ctr">
              <a:defRPr/>
            </a:pPr>
            <a:fld id="{DF3886AF-6DA8-4692-8B5A-BE86A7A5E133}" type="slidenum">
              <a:rPr lang="tr-TR" sz="1600" b="1" smtClean="0">
                <a:solidFill>
                  <a:schemeClr val="bg1"/>
                </a:solidFill>
              </a:rPr>
              <a:pPr algn="ctr">
                <a:defRPr/>
              </a:pPr>
              <a:t>7</a:t>
            </a:fld>
            <a:endParaRPr lang="tr-TR" sz="1600" b="1" dirty="0">
              <a:solidFill>
                <a:schemeClr val="bg1"/>
              </a:solidFill>
            </a:endParaRPr>
          </a:p>
        </p:txBody>
      </p:sp>
    </p:spTree>
    <p:extLst>
      <p:ext uri="{BB962C8B-B14F-4D97-AF65-F5344CB8AC3E}">
        <p14:creationId xmlns:p14="http://schemas.microsoft.com/office/powerpoint/2010/main" val="267521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ppt_x</p:attrName>
                                        </p:attrNameLst>
                                      </p:cBhvr>
                                      <p:tavLst>
                                        <p:tav tm="0">
                                          <p:val>
                                            <p:strVal val="#ppt_x-.2"/>
                                          </p:val>
                                        </p:tav>
                                        <p:tav tm="100000">
                                          <p:val>
                                            <p:strVal val="#ppt_x"/>
                                          </p:val>
                                        </p:tav>
                                      </p:tavLst>
                                    </p:anim>
                                    <p:anim calcmode="lin" valueType="num">
                                      <p:cBhvr>
                                        <p:cTn id="8" dur="1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2"/>
                                        </p:tgtEl>
                                      </p:cBhvr>
                                    </p:animEffect>
                                  </p:childTnLst>
                                </p:cTn>
                              </p:par>
                              <p:par>
                                <p:cTn id="10" presetID="12" presetClass="entr" presetSubtype="4" fill="hold" nodeType="withEffect">
                                  <p:stCondLst>
                                    <p:cond delay="0"/>
                                  </p:stCondLst>
                                  <p:childTnLst>
                                    <p:set>
                                      <p:cBhvr>
                                        <p:cTn id="11" dur="1" fill="hold">
                                          <p:stCondLst>
                                            <p:cond delay="0"/>
                                          </p:stCondLst>
                                        </p:cTn>
                                        <p:tgtEl>
                                          <p:spTgt spid="43013">
                                            <p:txEl>
                                              <p:pRg st="0" end="0"/>
                                            </p:txEl>
                                          </p:spTgt>
                                        </p:tgtEl>
                                        <p:attrNameLst>
                                          <p:attrName>style.visibility</p:attrName>
                                        </p:attrNameLst>
                                      </p:cBhvr>
                                      <p:to>
                                        <p:strVal val="visible"/>
                                      </p:to>
                                    </p:set>
                                    <p:animEffect transition="in" filter="slide(fromBottom)">
                                      <p:cBhvr>
                                        <p:cTn id="12" dur="1000"/>
                                        <p:tgtEl>
                                          <p:spTgt spid="4301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3013">
                                            <p:txEl>
                                              <p:pRg st="1" end="1"/>
                                            </p:txEl>
                                          </p:spTgt>
                                        </p:tgtEl>
                                        <p:attrNameLst>
                                          <p:attrName>style.visibility</p:attrName>
                                        </p:attrNameLst>
                                      </p:cBhvr>
                                      <p:to>
                                        <p:strVal val="visible"/>
                                      </p:to>
                                    </p:set>
                                    <p:animEffect transition="in" filter="slide(fromBottom)">
                                      <p:cBhvr>
                                        <p:cTn id="15" dur="1000"/>
                                        <p:tgtEl>
                                          <p:spTgt spid="4301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43013">
                                            <p:txEl>
                                              <p:pRg st="2" end="2"/>
                                            </p:txEl>
                                          </p:spTgt>
                                        </p:tgtEl>
                                        <p:attrNameLst>
                                          <p:attrName>style.visibility</p:attrName>
                                        </p:attrNameLst>
                                      </p:cBhvr>
                                      <p:to>
                                        <p:strVal val="visible"/>
                                      </p:to>
                                    </p:set>
                                    <p:animEffect transition="in" filter="slide(fromBottom)">
                                      <p:cBhvr>
                                        <p:cTn id="18" dur="1000"/>
                                        <p:tgtEl>
                                          <p:spTgt spid="4301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43013">
                                            <p:txEl>
                                              <p:pRg st="3" end="3"/>
                                            </p:txEl>
                                          </p:spTgt>
                                        </p:tgtEl>
                                        <p:attrNameLst>
                                          <p:attrName>style.visibility</p:attrName>
                                        </p:attrNameLst>
                                      </p:cBhvr>
                                      <p:to>
                                        <p:strVal val="visible"/>
                                      </p:to>
                                    </p:set>
                                    <p:animEffect transition="in" filter="slide(fromBottom)">
                                      <p:cBhvr>
                                        <p:cTn id="21" dur="1000"/>
                                        <p:tgtEl>
                                          <p:spTgt spid="43013">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3013">
                                            <p:txEl>
                                              <p:pRg st="4" end="4"/>
                                            </p:txEl>
                                          </p:spTgt>
                                        </p:tgtEl>
                                        <p:attrNameLst>
                                          <p:attrName>style.visibility</p:attrName>
                                        </p:attrNameLst>
                                      </p:cBhvr>
                                      <p:to>
                                        <p:strVal val="visible"/>
                                      </p:to>
                                    </p:set>
                                    <p:animEffect transition="in" filter="slide(fromBottom)">
                                      <p:cBhvr>
                                        <p:cTn id="24" dur="1000"/>
                                        <p:tgtEl>
                                          <p:spTgt spid="4301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3013">
                                            <p:txEl>
                                              <p:pRg st="5" end="5"/>
                                            </p:txEl>
                                          </p:spTgt>
                                        </p:tgtEl>
                                        <p:attrNameLst>
                                          <p:attrName>style.visibility</p:attrName>
                                        </p:attrNameLst>
                                      </p:cBhvr>
                                      <p:to>
                                        <p:strVal val="visible"/>
                                      </p:to>
                                    </p:set>
                                    <p:animEffect transition="in" filter="slide(fromBottom)">
                                      <p:cBhvr>
                                        <p:cTn id="27" dur="1000"/>
                                        <p:tgtEl>
                                          <p:spTgt spid="43013">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43013">
                                            <p:txEl>
                                              <p:pRg st="6" end="6"/>
                                            </p:txEl>
                                          </p:spTgt>
                                        </p:tgtEl>
                                        <p:attrNameLst>
                                          <p:attrName>style.visibility</p:attrName>
                                        </p:attrNameLst>
                                      </p:cBhvr>
                                      <p:to>
                                        <p:strVal val="visible"/>
                                      </p:to>
                                    </p:set>
                                    <p:animEffect transition="in" filter="slide(fromBottom)">
                                      <p:cBhvr>
                                        <p:cTn id="30" dur="1000"/>
                                        <p:tgtEl>
                                          <p:spTgt spid="43013">
                                            <p:txEl>
                                              <p:pRg st="6" end="6"/>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43013">
                                            <p:txEl>
                                              <p:pRg st="8" end="8"/>
                                            </p:txEl>
                                          </p:spTgt>
                                        </p:tgtEl>
                                        <p:attrNameLst>
                                          <p:attrName>style.visibility</p:attrName>
                                        </p:attrNameLst>
                                      </p:cBhvr>
                                      <p:to>
                                        <p:strVal val="visible"/>
                                      </p:to>
                                    </p:set>
                                    <p:animEffect transition="in" filter="slide(fromBottom)">
                                      <p:cBhvr>
                                        <p:cTn id="33" dur="1000"/>
                                        <p:tgtEl>
                                          <p:spTgt spid="43013">
                                            <p:txEl>
                                              <p:pRg st="8" end="8"/>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43013">
                                            <p:txEl>
                                              <p:pRg st="7" end="7"/>
                                            </p:txEl>
                                          </p:spTgt>
                                        </p:tgtEl>
                                        <p:attrNameLst>
                                          <p:attrName>style.visibility</p:attrName>
                                        </p:attrNameLst>
                                      </p:cBhvr>
                                      <p:to>
                                        <p:strVal val="visible"/>
                                      </p:to>
                                    </p:set>
                                    <p:animEffect transition="in" filter="slide(fromBottom)">
                                      <p:cBhvr>
                                        <p:cTn id="36" dur="1000"/>
                                        <p:tgtEl>
                                          <p:spTgt spid="43013">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3014">
                                            <p:txEl>
                                              <p:pRg st="0" end="0"/>
                                            </p:txEl>
                                          </p:spTgt>
                                        </p:tgtEl>
                                        <p:attrNameLst>
                                          <p:attrName>style.visibility</p:attrName>
                                        </p:attrNameLst>
                                      </p:cBhvr>
                                      <p:to>
                                        <p:strVal val="visible"/>
                                      </p:to>
                                    </p:set>
                                    <p:animEffect transition="in" filter="slide(fromBottom)">
                                      <p:cBhvr>
                                        <p:cTn id="39" dur="500"/>
                                        <p:tgtEl>
                                          <p:spTgt spid="43014">
                                            <p:txEl>
                                              <p:pRg st="0" end="0"/>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43014">
                                            <p:txEl>
                                              <p:pRg st="1" end="1"/>
                                            </p:txEl>
                                          </p:spTgt>
                                        </p:tgtEl>
                                        <p:attrNameLst>
                                          <p:attrName>style.visibility</p:attrName>
                                        </p:attrNameLst>
                                      </p:cBhvr>
                                      <p:to>
                                        <p:strVal val="visible"/>
                                      </p:to>
                                    </p:set>
                                    <p:animEffect transition="in" filter="slide(fromBottom)">
                                      <p:cBhvr>
                                        <p:cTn id="42" dur="500"/>
                                        <p:tgtEl>
                                          <p:spTgt spid="43014">
                                            <p:txEl>
                                              <p:pRg st="1" end="1"/>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43014">
                                            <p:txEl>
                                              <p:pRg st="2" end="2"/>
                                            </p:txEl>
                                          </p:spTgt>
                                        </p:tgtEl>
                                        <p:attrNameLst>
                                          <p:attrName>style.visibility</p:attrName>
                                        </p:attrNameLst>
                                      </p:cBhvr>
                                      <p:to>
                                        <p:strVal val="visible"/>
                                      </p:to>
                                    </p:set>
                                    <p:animEffect transition="in" filter="slide(fromBottom)">
                                      <p:cBhvr>
                                        <p:cTn id="45" dur="500"/>
                                        <p:tgtEl>
                                          <p:spTgt spid="43014">
                                            <p:txEl>
                                              <p:pRg st="2" end="2"/>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43014">
                                            <p:txEl>
                                              <p:pRg st="3" end="3"/>
                                            </p:txEl>
                                          </p:spTgt>
                                        </p:tgtEl>
                                        <p:attrNameLst>
                                          <p:attrName>style.visibility</p:attrName>
                                        </p:attrNameLst>
                                      </p:cBhvr>
                                      <p:to>
                                        <p:strVal val="visible"/>
                                      </p:to>
                                    </p:set>
                                    <p:animEffect transition="in" filter="slide(fromBottom)">
                                      <p:cBhvr>
                                        <p:cTn id="48" dur="500"/>
                                        <p:tgtEl>
                                          <p:spTgt spid="43014">
                                            <p:txEl>
                                              <p:pRg st="3" end="3"/>
                                            </p:txEl>
                                          </p:spTgt>
                                        </p:tgtEl>
                                      </p:cBhvr>
                                    </p:animEffect>
                                  </p:childTnLst>
                                </p:cTn>
                              </p:par>
                              <p:par>
                                <p:cTn id="49" presetID="12" presetClass="entr" presetSubtype="4" fill="hold" nodeType="withEffect">
                                  <p:stCondLst>
                                    <p:cond delay="0"/>
                                  </p:stCondLst>
                                  <p:childTnLst>
                                    <p:set>
                                      <p:cBhvr>
                                        <p:cTn id="50" dur="1" fill="hold">
                                          <p:stCondLst>
                                            <p:cond delay="0"/>
                                          </p:stCondLst>
                                        </p:cTn>
                                        <p:tgtEl>
                                          <p:spTgt spid="43014">
                                            <p:txEl>
                                              <p:pRg st="4" end="4"/>
                                            </p:txEl>
                                          </p:spTgt>
                                        </p:tgtEl>
                                        <p:attrNameLst>
                                          <p:attrName>style.visibility</p:attrName>
                                        </p:attrNameLst>
                                      </p:cBhvr>
                                      <p:to>
                                        <p:strVal val="visible"/>
                                      </p:to>
                                    </p:set>
                                    <p:animEffect transition="in" filter="slide(fromBottom)">
                                      <p:cBhvr>
                                        <p:cTn id="51" dur="500"/>
                                        <p:tgtEl>
                                          <p:spTgt spid="43014">
                                            <p:txEl>
                                              <p:pRg st="4" end="4"/>
                                            </p:txEl>
                                          </p:spTgt>
                                        </p:tgtEl>
                                      </p:cBhvr>
                                    </p:animEffect>
                                  </p:childTnLst>
                                </p:cTn>
                              </p:par>
                              <p:par>
                                <p:cTn id="52" presetID="12" presetClass="entr" presetSubtype="4" fill="hold" nodeType="withEffect">
                                  <p:stCondLst>
                                    <p:cond delay="0"/>
                                  </p:stCondLst>
                                  <p:childTnLst>
                                    <p:set>
                                      <p:cBhvr>
                                        <p:cTn id="53" dur="1" fill="hold">
                                          <p:stCondLst>
                                            <p:cond delay="0"/>
                                          </p:stCondLst>
                                        </p:cTn>
                                        <p:tgtEl>
                                          <p:spTgt spid="43014">
                                            <p:txEl>
                                              <p:pRg st="5" end="5"/>
                                            </p:txEl>
                                          </p:spTgt>
                                        </p:tgtEl>
                                        <p:attrNameLst>
                                          <p:attrName>style.visibility</p:attrName>
                                        </p:attrNameLst>
                                      </p:cBhvr>
                                      <p:to>
                                        <p:strVal val="visible"/>
                                      </p:to>
                                    </p:set>
                                    <p:animEffect transition="in" filter="slide(fromBottom)">
                                      <p:cBhvr>
                                        <p:cTn id="54" dur="500"/>
                                        <p:tgtEl>
                                          <p:spTgt spid="43014">
                                            <p:txEl>
                                              <p:pRg st="5" end="5"/>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43014">
                                            <p:txEl>
                                              <p:pRg st="6" end="6"/>
                                            </p:txEl>
                                          </p:spTgt>
                                        </p:tgtEl>
                                        <p:attrNameLst>
                                          <p:attrName>style.visibility</p:attrName>
                                        </p:attrNameLst>
                                      </p:cBhvr>
                                      <p:to>
                                        <p:strVal val="visible"/>
                                      </p:to>
                                    </p:set>
                                    <p:animEffect transition="in" filter="slide(fromBottom)">
                                      <p:cBhvr>
                                        <p:cTn id="57" dur="500"/>
                                        <p:tgtEl>
                                          <p:spTgt spid="43014">
                                            <p:txEl>
                                              <p:pRg st="6" end="6"/>
                                            </p:txEl>
                                          </p:spTgt>
                                        </p:tgtEl>
                                      </p:cBhvr>
                                    </p:animEffect>
                                  </p:childTnLst>
                                </p:cTn>
                              </p:par>
                              <p:par>
                                <p:cTn id="58" presetID="12" presetClass="entr" presetSubtype="4" fill="hold" nodeType="withEffect">
                                  <p:stCondLst>
                                    <p:cond delay="0"/>
                                  </p:stCondLst>
                                  <p:childTnLst>
                                    <p:set>
                                      <p:cBhvr>
                                        <p:cTn id="59" dur="1" fill="hold">
                                          <p:stCondLst>
                                            <p:cond delay="0"/>
                                          </p:stCondLst>
                                        </p:cTn>
                                        <p:tgtEl>
                                          <p:spTgt spid="43014">
                                            <p:txEl>
                                              <p:pRg st="7" end="7"/>
                                            </p:txEl>
                                          </p:spTgt>
                                        </p:tgtEl>
                                        <p:attrNameLst>
                                          <p:attrName>style.visibility</p:attrName>
                                        </p:attrNameLst>
                                      </p:cBhvr>
                                      <p:to>
                                        <p:strVal val="visible"/>
                                      </p:to>
                                    </p:set>
                                    <p:animEffect transition="in" filter="slide(fromBottom)">
                                      <p:cBhvr>
                                        <p:cTn id="60" dur="500"/>
                                        <p:tgtEl>
                                          <p:spTgt spid="43014">
                                            <p:txEl>
                                              <p:pRg st="7" end="7"/>
                                            </p:txEl>
                                          </p:spTgt>
                                        </p:tgtEl>
                                      </p:cBhvr>
                                    </p:animEffect>
                                  </p:childTnLst>
                                </p:cTn>
                              </p:par>
                              <p:par>
                                <p:cTn id="61" presetID="12" presetClass="entr" presetSubtype="4" fill="hold" nodeType="withEffect">
                                  <p:stCondLst>
                                    <p:cond delay="0"/>
                                  </p:stCondLst>
                                  <p:childTnLst>
                                    <p:set>
                                      <p:cBhvr>
                                        <p:cTn id="62" dur="1" fill="hold">
                                          <p:stCondLst>
                                            <p:cond delay="0"/>
                                          </p:stCondLst>
                                        </p:cTn>
                                        <p:tgtEl>
                                          <p:spTgt spid="43014">
                                            <p:txEl>
                                              <p:pRg st="8" end="8"/>
                                            </p:txEl>
                                          </p:spTgt>
                                        </p:tgtEl>
                                        <p:attrNameLst>
                                          <p:attrName>style.visibility</p:attrName>
                                        </p:attrNameLst>
                                      </p:cBhvr>
                                      <p:to>
                                        <p:strVal val="visible"/>
                                      </p:to>
                                    </p:set>
                                    <p:animEffect transition="in" filter="slide(fromBottom)">
                                      <p:cBhvr>
                                        <p:cTn id="63" dur="500"/>
                                        <p:tgtEl>
                                          <p:spTgt spid="43014">
                                            <p:txEl>
                                              <p:pRg st="8" end="8"/>
                                            </p:txEl>
                                          </p:spTgt>
                                        </p:tgtEl>
                                      </p:cBhvr>
                                    </p:animEffect>
                                  </p:childTnLst>
                                </p:cTn>
                              </p:par>
                              <p:par>
                                <p:cTn id="64" presetID="12" presetClass="entr" presetSubtype="4" fill="hold" nodeType="withEffect">
                                  <p:stCondLst>
                                    <p:cond delay="0"/>
                                  </p:stCondLst>
                                  <p:childTnLst>
                                    <p:set>
                                      <p:cBhvr>
                                        <p:cTn id="65" dur="1" fill="hold">
                                          <p:stCondLst>
                                            <p:cond delay="0"/>
                                          </p:stCondLst>
                                        </p:cTn>
                                        <p:tgtEl>
                                          <p:spTgt spid="43014">
                                            <p:txEl>
                                              <p:pRg st="9" end="9"/>
                                            </p:txEl>
                                          </p:spTgt>
                                        </p:tgtEl>
                                        <p:attrNameLst>
                                          <p:attrName>style.visibility</p:attrName>
                                        </p:attrNameLst>
                                      </p:cBhvr>
                                      <p:to>
                                        <p:strVal val="visible"/>
                                      </p:to>
                                    </p:set>
                                    <p:animEffect transition="in" filter="slide(fromBottom)">
                                      <p:cBhvr>
                                        <p:cTn id="66" dur="500"/>
                                        <p:tgtEl>
                                          <p:spTgt spid="43014">
                                            <p:txEl>
                                              <p:pRg st="9" end="9"/>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43014">
                                            <p:txEl>
                                              <p:pRg st="10" end="10"/>
                                            </p:txEl>
                                          </p:spTgt>
                                        </p:tgtEl>
                                        <p:attrNameLst>
                                          <p:attrName>style.visibility</p:attrName>
                                        </p:attrNameLst>
                                      </p:cBhvr>
                                      <p:to>
                                        <p:strVal val="visible"/>
                                      </p:to>
                                    </p:set>
                                    <p:animEffect transition="in" filter="slide(fromBottom)">
                                      <p:cBhvr>
                                        <p:cTn id="69" dur="500"/>
                                        <p:tgtEl>
                                          <p:spTgt spid="430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REHBERLİK VE PSİKOLOJİ ARŞİVİ\REHBERLİK PANOSU\VERİMLİ DERS ÇALIŞMA VE ZAMAN YÖNETİMİ\10847520_10204804028035065_380333081282313262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568952" cy="5725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ayt Numarası Yer Tutucusu 6"/>
          <p:cNvSpPr>
            <a:spLocks noGrp="1"/>
          </p:cNvSpPr>
          <p:nvPr>
            <p:ph type="sldNum" sz="quarter" idx="12"/>
          </p:nvPr>
        </p:nvSpPr>
        <p:spPr>
          <a:xfrm>
            <a:off x="8129588" y="5734050"/>
            <a:ext cx="609600" cy="520700"/>
          </a:xfrm>
        </p:spPr>
        <p:txBody>
          <a:bodyPr/>
          <a:lstStyle/>
          <a:p>
            <a:pPr>
              <a:defRPr/>
            </a:pPr>
            <a:fld id="{2951785A-6459-4F9A-BA34-63CD7951493C}" type="slidenum">
              <a:rPr lang="tr-TR">
                <a:solidFill>
                  <a:schemeClr val="bg1"/>
                </a:solidFill>
              </a:rPr>
              <a:pPr>
                <a:defRPr/>
              </a:pPr>
              <a:t>8</a:t>
            </a:fld>
            <a:endParaRPr lang="tr-TR" dirty="0">
              <a:solidFill>
                <a:schemeClr val="bg1"/>
              </a:solidFill>
            </a:endParaRPr>
          </a:p>
        </p:txBody>
      </p:sp>
    </p:spTree>
    <p:extLst>
      <p:ext uri="{BB962C8B-B14F-4D97-AF65-F5344CB8AC3E}">
        <p14:creationId xmlns:p14="http://schemas.microsoft.com/office/powerpoint/2010/main" val="34242262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ayt Numarası Yer Tutucusu 6"/>
          <p:cNvSpPr>
            <a:spLocks noGrp="1"/>
          </p:cNvSpPr>
          <p:nvPr>
            <p:ph type="sldNum" sz="quarter" idx="12"/>
          </p:nvPr>
        </p:nvSpPr>
        <p:spPr/>
        <p:txBody>
          <a:bodyPr/>
          <a:lstStyle/>
          <a:p>
            <a:pPr>
              <a:defRPr/>
            </a:pPr>
            <a:fld id="{2951785A-6459-4F9A-BA34-63CD7951493C}" type="slidenum">
              <a:rPr lang="tr-TR">
                <a:solidFill>
                  <a:schemeClr val="bg1"/>
                </a:solidFill>
              </a:rPr>
              <a:pPr>
                <a:defRPr/>
              </a:pPr>
              <a:t>9</a:t>
            </a:fld>
            <a:endParaRPr lang="tr-TR" dirty="0">
              <a:solidFill>
                <a:schemeClr val="bg1"/>
              </a:solidFill>
            </a:endParaRPr>
          </a:p>
        </p:txBody>
      </p:sp>
      <p:sp>
        <p:nvSpPr>
          <p:cNvPr id="25608" name="Rectangle 7"/>
          <p:cNvSpPr>
            <a:spLocks noChangeArrowheads="1"/>
          </p:cNvSpPr>
          <p:nvPr/>
        </p:nvSpPr>
        <p:spPr bwMode="auto">
          <a:xfrm>
            <a:off x="3851275" y="1981200"/>
            <a:ext cx="5041205" cy="46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defRPr/>
            </a:pPr>
            <a:r>
              <a:rPr lang="tr-TR" sz="2000" dirty="0">
                <a:solidFill>
                  <a:prstClr val="black"/>
                </a:solidFill>
                <a:latin typeface="+mn-lt"/>
              </a:rPr>
              <a:t> </a:t>
            </a:r>
            <a:endParaRPr lang="tr-TR" sz="4800" b="1" dirty="0">
              <a:solidFill>
                <a:srgbClr val="002060"/>
              </a:solidFill>
              <a:latin typeface="+mn-lt"/>
            </a:endParaRPr>
          </a:p>
        </p:txBody>
      </p:sp>
      <p:sp>
        <p:nvSpPr>
          <p:cNvPr id="2" name="Dikdörtgen 1"/>
          <p:cNvSpPr/>
          <p:nvPr/>
        </p:nvSpPr>
        <p:spPr>
          <a:xfrm>
            <a:off x="78297" y="1052736"/>
            <a:ext cx="5069767" cy="5016758"/>
          </a:xfrm>
          <a:prstGeom prst="rect">
            <a:avLst/>
          </a:prstGeom>
        </p:spPr>
        <p:txBody>
          <a:bodyPr wrap="square">
            <a:spAutoFit/>
          </a:bodyPr>
          <a:lstStyle/>
          <a:p>
            <a:pPr>
              <a:lnSpc>
                <a:spcPct val="200000"/>
              </a:lnSpc>
            </a:pPr>
            <a:r>
              <a:rPr lang="tr-TR" sz="2000" dirty="0">
                <a:solidFill>
                  <a:schemeClr val="tx2">
                    <a:lumMod val="50000"/>
                  </a:schemeClr>
                </a:solidFill>
                <a:latin typeface="Trebuchet MS" panose="020B0603020202020204" pitchFamily="34" charset="0"/>
              </a:rPr>
              <a:t>Bir türlü çalışmaya başlayamıyorsanız öncelikle kendinize bir AMAÇ BELİRLEYİN.</a:t>
            </a:r>
          </a:p>
          <a:p>
            <a:pPr>
              <a:lnSpc>
                <a:spcPct val="200000"/>
              </a:lnSpc>
            </a:pPr>
            <a:r>
              <a:rPr lang="tr-TR" sz="2000" dirty="0">
                <a:solidFill>
                  <a:schemeClr val="tx2">
                    <a:lumMod val="50000"/>
                  </a:schemeClr>
                </a:solidFill>
                <a:latin typeface="Trebuchet MS" panose="020B0603020202020204" pitchFamily="34" charset="0"/>
              </a:rPr>
              <a:t>Bu amaca ulaşmak için yapmanız gereken çalışmayı alışkanlık haline getirin.</a:t>
            </a:r>
          </a:p>
          <a:p>
            <a:pPr>
              <a:lnSpc>
                <a:spcPct val="200000"/>
              </a:lnSpc>
            </a:pPr>
            <a:r>
              <a:rPr lang="tr-TR" sz="2000" dirty="0">
                <a:solidFill>
                  <a:schemeClr val="tx2">
                    <a:lumMod val="50000"/>
                  </a:schemeClr>
                </a:solidFill>
                <a:latin typeface="Trebuchet MS" panose="020B0603020202020204" pitchFamily="34" charset="0"/>
              </a:rPr>
              <a:t>Kazanmak için çaba gerekir.</a:t>
            </a:r>
          </a:p>
          <a:p>
            <a:pPr>
              <a:lnSpc>
                <a:spcPct val="200000"/>
              </a:lnSpc>
            </a:pPr>
            <a:r>
              <a:rPr lang="tr-TR" sz="2000" dirty="0" smtClean="0">
                <a:solidFill>
                  <a:schemeClr val="tx2">
                    <a:lumMod val="50000"/>
                  </a:schemeClr>
                </a:solidFill>
                <a:latin typeface="Trebuchet MS" panose="020B0603020202020204" pitchFamily="34" charset="0"/>
              </a:rPr>
              <a:t>İşe </a:t>
            </a:r>
            <a:r>
              <a:rPr lang="tr-TR" sz="2000" dirty="0">
                <a:solidFill>
                  <a:schemeClr val="tx2">
                    <a:lumMod val="50000"/>
                  </a:schemeClr>
                </a:solidFill>
                <a:latin typeface="Trebuchet MS" panose="020B0603020202020204" pitchFamily="34" charset="0"/>
              </a:rPr>
              <a:t>çalışma düzeninizi değiştirerek başlayın. Ya da bir çalışma düzeni oluşturarak (!)</a:t>
            </a:r>
          </a:p>
        </p:txBody>
      </p:sp>
      <p:sp>
        <p:nvSpPr>
          <p:cNvPr id="13" name="Rectangle 4"/>
          <p:cNvSpPr>
            <a:spLocks noGrp="1" noChangeArrowheads="1"/>
          </p:cNvSpPr>
          <p:nvPr>
            <p:ph type="title"/>
          </p:nvPr>
        </p:nvSpPr>
        <p:spPr>
          <a:xfrm>
            <a:off x="179512" y="274638"/>
            <a:ext cx="8496944" cy="720000"/>
          </a:xfrm>
        </p:spPr>
        <p:style>
          <a:lnRef idx="0">
            <a:schemeClr val="accent1"/>
          </a:lnRef>
          <a:fillRef idx="3">
            <a:schemeClr val="accent1"/>
          </a:fillRef>
          <a:effectRef idx="3">
            <a:schemeClr val="accent1"/>
          </a:effectRef>
          <a:fontRef idx="minor">
            <a:schemeClr val="lt1"/>
          </a:fontRef>
        </p:style>
        <p:txBody>
          <a:bodyPr anchor="ctr">
            <a:normAutofit/>
          </a:bodyPr>
          <a:lstStyle/>
          <a:p>
            <a:pPr algn="ctr"/>
            <a:r>
              <a:rPr lang="tr-TR" alt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AMAÇ –HEDEF BELİRLEME</a:t>
            </a:r>
            <a:endParaRPr lang="tr-TR" alt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pic>
        <p:nvPicPr>
          <p:cNvPr id="2088" name="Picture 40" descr="D:\REHBERLİK VE PSİKOLOJİ ARŞİVİ\REHBERLİK PANOSU\VERİMLİ DERS ÇALIŞMA VE ZAMAN YÖNETİMİ\1911073_291528427700735_815584342595647632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124744"/>
            <a:ext cx="370276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D:\REHBERLİK VE PSİKOLOJİ ARŞİVİ\REHBERLİK PANOSU\VERİMLİ DERS ÇALIŞMA VE ZAMAN YÖNETİMİ\10157345_10152322118364726_157830229934780333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429000"/>
            <a:ext cx="3751312" cy="228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76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429</TotalTime>
  <Words>1174</Words>
  <Application>Microsoft Office PowerPoint</Application>
  <PresentationFormat>Ekran Gösterisi (4:3)</PresentationFormat>
  <Paragraphs>235</Paragraphs>
  <Slides>39</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39</vt:i4>
      </vt:variant>
    </vt:vector>
  </HeadingPairs>
  <TitlesOfParts>
    <vt:vector size="41" baseType="lpstr">
      <vt:lpstr>Cumba</vt:lpstr>
      <vt:lpstr>Bit Eşlem Resmi</vt:lpstr>
      <vt:lpstr>PowerPoint Sunusu</vt:lpstr>
      <vt:lpstr>VERİMLİ DERS ÇALIŞMA,</vt:lpstr>
      <vt:lpstr>NİÇİN OKULA GİDİYORUZ; AMACIMIZ NE?</vt:lpstr>
      <vt:lpstr>ÖĞRENCİ BAŞARISINI ÖNEMLİ ÖLÇÜDE ETKİLEYEN ÇALIŞMA ALIŞKANLIKLARI</vt:lpstr>
      <vt:lpstr>İSTEK VE İNANMAK</vt:lpstr>
      <vt:lpstr>PowerPoint Sunusu</vt:lpstr>
      <vt:lpstr>DERS ÇALIŞMA İSTEĞİNİN ARTIRILMASI</vt:lpstr>
      <vt:lpstr>PowerPoint Sunusu</vt:lpstr>
      <vt:lpstr>AMAÇ –HEDEF BELİRLEME</vt:lpstr>
      <vt:lpstr>AMAÇ –HEDEF BELİRLEME</vt:lpstr>
      <vt:lpstr>AMAÇ  BELİRLEMEK NEDEN  ÖNEMLİDİR?</vt:lpstr>
      <vt:lpstr>PowerPoint Sunusu</vt:lpstr>
      <vt:lpstr>HEDEFE NASIL ULAŞILIR?</vt:lpstr>
      <vt:lpstr>DERSE HAZIRLIKLI GELME</vt:lpstr>
      <vt:lpstr>PowerPoint Sunusu</vt:lpstr>
      <vt:lpstr>PLANLI PROGRAMLI ÇALIŞMA</vt:lpstr>
      <vt:lpstr>PLANLI PROGRAMLI ÇALIŞMA</vt:lpstr>
      <vt:lpstr>PLANLI PROGRAMLI ÇALIŞMA</vt:lpstr>
      <vt:lpstr>PowerPoint Sunusu</vt:lpstr>
      <vt:lpstr>PowerPoint Sunusu</vt:lpstr>
      <vt:lpstr>PowerPoint Sunusu</vt:lpstr>
      <vt:lpstr>PowerPoint Sunusu</vt:lpstr>
      <vt:lpstr>PowerPoint Sunusu</vt:lpstr>
      <vt:lpstr>PowerPoint Sunusu</vt:lpstr>
      <vt:lpstr>ETKİLİ DİNLEME</vt:lpstr>
      <vt:lpstr>DERSİ, DERSTE DİNLEMEZSENİZ…</vt:lpstr>
      <vt:lpstr>DERSİ DERSTE ÖĞRENMEK, SOSYAL ETKİNLİKLERİNE ZAMAN VE İMKAN SAĞLAR</vt:lpstr>
      <vt:lpstr>TEKRAR</vt:lpstr>
      <vt:lpstr>Neden Düzenli Tekrar Yapmam Gerekiyor?</vt:lpstr>
      <vt:lpstr>PowerPoint Sunusu</vt:lpstr>
      <vt:lpstr>NOT TUTMA</vt:lpstr>
      <vt:lpstr>İYİ NOT TUTMANIN ÖN ŞARTI</vt:lpstr>
      <vt:lpstr>ÖZET ÇIKARMA</vt:lpstr>
      <vt:lpstr>VERİMLİ OKUMA</vt:lpstr>
      <vt:lpstr>ZORLANILAN DERS KENARA BIRAKILMAMALI</vt:lpstr>
      <vt:lpstr>FARKLI KAYNAKLARDAN YARARLANMAK</vt:lpstr>
      <vt:lpstr>SINAV İÇİN PLANLAMA</vt:lpstr>
      <vt:lpstr>SINAVA HAZIRLIĞIN YARARI</vt:lpstr>
      <vt:lpstr>PowerPoint Sunusu</vt:lpstr>
    </vt:vector>
  </TitlesOfParts>
  <Company>Rehberlik ve Araştırma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ensa</dc:creator>
  <cp:lastModifiedBy>Nida Bil</cp:lastModifiedBy>
  <cp:revision>42</cp:revision>
  <cp:lastPrinted>1601-01-01T00:00:00Z</cp:lastPrinted>
  <dcterms:created xsi:type="dcterms:W3CDTF">2012-10-11T05:58:57Z</dcterms:created>
  <dcterms:modified xsi:type="dcterms:W3CDTF">2020-06-04T10:41:50Z</dcterms:modified>
</cp:coreProperties>
</file>