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0" r:id="rId2"/>
    <p:sldId id="262" r:id="rId3"/>
    <p:sldId id="261" r:id="rId4"/>
    <p:sldId id="263" r:id="rId5"/>
    <p:sldId id="266" r:id="rId6"/>
    <p:sldId id="267" r:id="rId7"/>
    <p:sldId id="268" r:id="rId8"/>
    <p:sldId id="270" r:id="rId9"/>
    <p:sldId id="269" r:id="rId10"/>
    <p:sldId id="272" r:id="rId11"/>
    <p:sldId id="271" r:id="rId12"/>
    <p:sldId id="273" r:id="rId13"/>
    <p:sldId id="276" r:id="rId14"/>
    <p:sldId id="274" r:id="rId15"/>
    <p:sldId id="275" r:id="rId16"/>
    <p:sldId id="277" r:id="rId17"/>
    <p:sldId id="297" r:id="rId18"/>
    <p:sldId id="278" r:id="rId19"/>
    <p:sldId id="279" r:id="rId20"/>
    <p:sldId id="290" r:id="rId21"/>
    <p:sldId id="280" r:id="rId22"/>
    <p:sldId id="284" r:id="rId23"/>
    <p:sldId id="281" r:id="rId24"/>
    <p:sldId id="282" r:id="rId25"/>
    <p:sldId id="283" r:id="rId26"/>
    <p:sldId id="285" r:id="rId27"/>
    <p:sldId id="286" r:id="rId28"/>
    <p:sldId id="287" r:id="rId29"/>
    <p:sldId id="291" r:id="rId30"/>
    <p:sldId id="292" r:id="rId31"/>
    <p:sldId id="294" r:id="rId32"/>
    <p:sldId id="293" r:id="rId33"/>
    <p:sldId id="295" r:id="rId34"/>
    <p:sldId id="298" r:id="rId35"/>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14" autoAdjust="0"/>
    <p:restoredTop sz="94660"/>
  </p:normalViewPr>
  <p:slideViewPr>
    <p:cSldViewPr>
      <p:cViewPr>
        <p:scale>
          <a:sx n="66" d="100"/>
          <a:sy n="66" d="100"/>
        </p:scale>
        <p:origin x="-1428" y="-16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pPr/>
              <a:t>04.06.2020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pPr/>
              <a:t>04.06.2020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pPr/>
              <a:t>04.06.2020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pPr/>
              <a:t>04.06.2020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A23720DD-5B6D-40BF-8493-A6B52D484E6B}" type="datetimeFigureOut">
              <a:rPr lang="tr-TR" smtClean="0"/>
              <a:pPr/>
              <a:t>04.06.2020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A23720DD-5B6D-40BF-8493-A6B52D484E6B}" type="datetimeFigureOut">
              <a:rPr lang="tr-TR" smtClean="0"/>
              <a:pPr/>
              <a:t>04.06.2020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A23720DD-5B6D-40BF-8493-A6B52D484E6B}" type="datetimeFigureOut">
              <a:rPr lang="tr-TR" smtClean="0"/>
              <a:pPr/>
              <a:t>04.06.2020</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A23720DD-5B6D-40BF-8493-A6B52D484E6B}" type="datetimeFigureOut">
              <a:rPr lang="tr-TR" smtClean="0"/>
              <a:pPr/>
              <a:t>04.06.2020</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A23720DD-5B6D-40BF-8493-A6B52D484E6B}" type="datetimeFigureOut">
              <a:rPr lang="tr-TR" smtClean="0"/>
              <a:pPr/>
              <a:t>04.06.2020</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A23720DD-5B6D-40BF-8493-A6B52D484E6B}" type="datetimeFigureOut">
              <a:rPr lang="tr-TR" smtClean="0"/>
              <a:pPr/>
              <a:t>04.06.2020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A23720DD-5B6D-40BF-8493-A6B52D484E6B}" type="datetimeFigureOut">
              <a:rPr lang="tr-TR" smtClean="0"/>
              <a:pPr/>
              <a:t>04.06.2020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3720DD-5B6D-40BF-8493-A6B52D484E6B}" type="datetimeFigureOut">
              <a:rPr lang="tr-TR" smtClean="0"/>
              <a:pPr/>
              <a:t>04.06.2020</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2176B-0E47-46AC-8F43-DAB4B8A37D06}"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
            </a:r>
            <a:br>
              <a:rPr lang="tr-TR" dirty="0" smtClean="0"/>
            </a:br>
            <a:r>
              <a:rPr lang="tr-TR" dirty="0" smtClean="0"/>
              <a:t>MOTİVASYON</a:t>
            </a:r>
            <a:endParaRPr lang="tr-TR" dirty="0"/>
          </a:p>
        </p:txBody>
      </p:sp>
      <p:sp>
        <p:nvSpPr>
          <p:cNvPr id="3" name="İçerik Yer Tutucusu 2"/>
          <p:cNvSpPr>
            <a:spLocks noGrp="1"/>
          </p:cNvSpPr>
          <p:nvPr>
            <p:ph idx="1"/>
          </p:nvPr>
        </p:nvSpPr>
        <p:spPr/>
        <p:txBody>
          <a:bodyPr/>
          <a:lstStyle/>
          <a:p>
            <a:pPr marL="0" indent="0" fontAlgn="base">
              <a:buNone/>
            </a:pPr>
            <a:endParaRPr lang="tr-TR" dirty="0" smtClean="0"/>
          </a:p>
          <a:p>
            <a:pPr marL="0" indent="0" fontAlgn="base">
              <a:buNone/>
            </a:pPr>
            <a:endParaRPr lang="tr-TR" dirty="0"/>
          </a:p>
          <a:p>
            <a:pPr marL="0" indent="0" fontAlgn="base">
              <a:buNone/>
            </a:pPr>
            <a:r>
              <a:rPr lang="tr-TR" dirty="0"/>
              <a:t/>
            </a:r>
            <a:br>
              <a:rPr lang="tr-TR" dirty="0"/>
            </a:br>
            <a:endParaRPr lang="tr-TR" dirty="0"/>
          </a:p>
        </p:txBody>
      </p:sp>
      <p:graphicFrame>
        <p:nvGraphicFramePr>
          <p:cNvPr id="4" name="Tablo 3"/>
          <p:cNvGraphicFramePr>
            <a:graphicFrameLocks noGrp="1"/>
          </p:cNvGraphicFramePr>
          <p:nvPr>
            <p:extLst>
              <p:ext uri="{D42A27DB-BD31-4B8C-83A1-F6EECF244321}">
                <p14:modId xmlns:p14="http://schemas.microsoft.com/office/powerpoint/2010/main" val="2460514254"/>
              </p:ext>
            </p:extLst>
          </p:nvPr>
        </p:nvGraphicFramePr>
        <p:xfrm>
          <a:off x="107504" y="2564905"/>
          <a:ext cx="9036496" cy="1645920"/>
        </p:xfrm>
        <a:graphic>
          <a:graphicData uri="http://schemas.openxmlformats.org/drawingml/2006/table">
            <a:tbl>
              <a:tblPr firstRow="1" bandRow="1">
                <a:tableStyleId>{5C22544A-7EE6-4342-B048-85BDC9FD1C3A}</a:tableStyleId>
              </a:tblPr>
              <a:tblGrid>
                <a:gridCol w="9036496"/>
              </a:tblGrid>
              <a:tr h="12607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dirty="0" smtClean="0"/>
                        <a:t>’</a:t>
                      </a:r>
                      <a:r>
                        <a:rPr lang="tr-TR" sz="2800" dirty="0" smtClean="0"/>
                        <a:t>’Motivasyon konusundaki en önemli şey, hedef belirlemektir. Daima bir hedefin olmalıdır. ”     				                                          </a:t>
                      </a:r>
                      <a:r>
                        <a:rPr lang="tr-TR" sz="2800" dirty="0" err="1" smtClean="0"/>
                        <a:t>Francie</a:t>
                      </a:r>
                      <a:r>
                        <a:rPr lang="tr-TR" sz="2800" dirty="0" smtClean="0"/>
                        <a:t> </a:t>
                      </a:r>
                      <a:r>
                        <a:rPr lang="tr-TR" sz="2800" dirty="0" err="1" smtClean="0"/>
                        <a:t>Larrieu</a:t>
                      </a:r>
                      <a:r>
                        <a:rPr lang="tr-TR" sz="2800" dirty="0" smtClean="0"/>
                        <a:t> Smith</a:t>
                      </a:r>
                    </a:p>
                    <a:p>
                      <a:endParaRPr lang="tr-TR" dirty="0"/>
                    </a:p>
                  </a:txBody>
                  <a:tcPr/>
                </a:tc>
              </a:tr>
            </a:tbl>
          </a:graphicData>
        </a:graphic>
      </p:graphicFrame>
    </p:spTree>
    <p:extLst>
      <p:ext uri="{BB962C8B-B14F-4D97-AF65-F5344CB8AC3E}">
        <p14:creationId xmlns:p14="http://schemas.microsoft.com/office/powerpoint/2010/main" val="12746148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Autofit/>
          </a:bodyPr>
          <a:lstStyle/>
          <a:p>
            <a:r>
              <a:rPr lang="tr-TR" sz="3200" dirty="0" smtClean="0"/>
              <a:t>VARAN İKİ: HAYAT ÜNİVERSİTELERİN </a:t>
            </a:r>
            <a:br>
              <a:rPr lang="tr-TR" sz="3200" dirty="0" smtClean="0"/>
            </a:br>
            <a:r>
              <a:rPr lang="tr-TR" sz="3200" dirty="0" smtClean="0"/>
              <a:t>ANAHTARINI ALTIN TEPSİDE SUNMUYOR</a:t>
            </a:r>
            <a:endParaRPr lang="tr-TR" sz="3200" dirty="0"/>
          </a:p>
        </p:txBody>
      </p:sp>
      <p:sp>
        <p:nvSpPr>
          <p:cNvPr id="3" name="2 İçerik Yer Tutucusu"/>
          <p:cNvSpPr>
            <a:spLocks noGrp="1"/>
          </p:cNvSpPr>
          <p:nvPr>
            <p:ph idx="1"/>
          </p:nvPr>
        </p:nvSpPr>
        <p:spPr/>
        <p:txBody>
          <a:bodyPr/>
          <a:lstStyle/>
          <a:p>
            <a:pPr algn="ctr">
              <a:buNone/>
            </a:pPr>
            <a:r>
              <a:rPr lang="tr-TR" dirty="0" smtClean="0"/>
              <a:t>NE YAZIK Kİ </a:t>
            </a:r>
            <a:r>
              <a:rPr lang="tr-TR" dirty="0" smtClean="0">
                <a:sym typeface="Wingdings" pitchFamily="2" charset="2"/>
              </a:rPr>
              <a:t></a:t>
            </a:r>
            <a:endParaRPr lang="tr-TR" dirty="0"/>
          </a:p>
        </p:txBody>
      </p:sp>
      <p:pic>
        <p:nvPicPr>
          <p:cNvPr id="4" name="Picture 2" descr="love family hug oh screw"/>
          <p:cNvPicPr>
            <a:picLocks noChangeAspect="1" noChangeArrowheads="1"/>
          </p:cNvPicPr>
          <p:nvPr/>
        </p:nvPicPr>
        <p:blipFill>
          <a:blip r:embed="rId2"/>
          <a:srcRect/>
          <a:stretch>
            <a:fillRect/>
          </a:stretch>
        </p:blipFill>
        <p:spPr bwMode="auto">
          <a:xfrm>
            <a:off x="1357290" y="2928934"/>
            <a:ext cx="6555445" cy="37147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VARAN ÜÇ: ŞİKAYET ETMEK GERÇEK DURUMU DEĞİŞTİRMEYECEK.</a:t>
            </a:r>
            <a:endParaRPr lang="tr-TR" dirty="0"/>
          </a:p>
        </p:txBody>
      </p:sp>
      <p:sp>
        <p:nvSpPr>
          <p:cNvPr id="3" name="2 İçerik Yer Tutucusu"/>
          <p:cNvSpPr>
            <a:spLocks noGrp="1"/>
          </p:cNvSpPr>
          <p:nvPr>
            <p:ph idx="1"/>
          </p:nvPr>
        </p:nvSpPr>
        <p:spPr/>
        <p:txBody>
          <a:bodyPr/>
          <a:lstStyle/>
          <a:p>
            <a:r>
              <a:rPr lang="tr-TR" dirty="0" smtClean="0"/>
              <a:t>Mesela tatil: Bitmesini engelleyebildik mi?</a:t>
            </a:r>
            <a:endParaRPr lang="tr-TR" dirty="0"/>
          </a:p>
        </p:txBody>
      </p:sp>
      <p:pic>
        <p:nvPicPr>
          <p:cNvPr id="4" name="Picture 2" descr="https://scontent-frt3-1.xx.fbcdn.net/v/t1.0-0/s526x395/14333205_1786317841583537_5755418027474835068_n.jpg?oh=94b982c271d00b432dbf01a6271ce57b&amp;oe=588D44C2"/>
          <p:cNvPicPr>
            <a:picLocks noChangeAspect="1" noChangeArrowheads="1"/>
          </p:cNvPicPr>
          <p:nvPr/>
        </p:nvPicPr>
        <p:blipFill>
          <a:blip r:embed="rId2"/>
          <a:srcRect/>
          <a:stretch>
            <a:fillRect/>
          </a:stretch>
        </p:blipFill>
        <p:spPr bwMode="auto">
          <a:xfrm>
            <a:off x="2714612" y="2444747"/>
            <a:ext cx="3571900" cy="4413253"/>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VARAN DÖRT: KİMSE SENİN YERİNE SINAVA GİREMEYECEK </a:t>
            </a:r>
            <a:r>
              <a:rPr lang="tr-TR" dirty="0" smtClean="0">
                <a:sym typeface="Wingdings" pitchFamily="2" charset="2"/>
              </a:rPr>
              <a:t></a:t>
            </a:r>
            <a:endParaRPr lang="tr-TR" dirty="0"/>
          </a:p>
        </p:txBody>
      </p:sp>
      <p:sp>
        <p:nvSpPr>
          <p:cNvPr id="3" name="2 İçerik Yer Tutucusu"/>
          <p:cNvSpPr>
            <a:spLocks noGrp="1"/>
          </p:cNvSpPr>
          <p:nvPr>
            <p:ph idx="1"/>
          </p:nvPr>
        </p:nvSpPr>
        <p:spPr/>
        <p:txBody>
          <a:bodyPr/>
          <a:lstStyle/>
          <a:p>
            <a:endParaRPr lang="tr-TR" dirty="0"/>
          </a:p>
        </p:txBody>
      </p:sp>
      <p:pic>
        <p:nvPicPr>
          <p:cNvPr id="4" name="Picture 2" descr="panda facepalm oh no embarrassed"/>
          <p:cNvPicPr>
            <a:picLocks noChangeAspect="1" noChangeArrowheads="1" noCrop="1"/>
          </p:cNvPicPr>
          <p:nvPr/>
        </p:nvPicPr>
        <p:blipFill>
          <a:blip r:embed="rId2"/>
          <a:srcRect/>
          <a:stretch>
            <a:fillRect/>
          </a:stretch>
        </p:blipFill>
        <p:spPr bwMode="auto">
          <a:xfrm>
            <a:off x="2143108" y="1643050"/>
            <a:ext cx="5214950" cy="521495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VARAN BEŞ: KEŞKELER HAYATI DAHA KATLANILAMAZ KILMAKTAN BAŞKA İŞE YARAMAYACAK…</a:t>
            </a:r>
            <a:endParaRPr lang="tr-TR" dirty="0"/>
          </a:p>
        </p:txBody>
      </p:sp>
      <p:sp>
        <p:nvSpPr>
          <p:cNvPr id="3" name="2 İçerik Yer Tutucusu"/>
          <p:cNvSpPr>
            <a:spLocks noGrp="1"/>
          </p:cNvSpPr>
          <p:nvPr>
            <p:ph idx="1"/>
          </p:nvPr>
        </p:nvSpPr>
        <p:spPr/>
        <p:txBody>
          <a:bodyPr/>
          <a:lstStyle/>
          <a:p>
            <a:r>
              <a:rPr lang="tr-TR" dirty="0" smtClean="0"/>
              <a:t>Keşke tatilde çalışsaydım. </a:t>
            </a:r>
          </a:p>
          <a:p>
            <a:r>
              <a:rPr lang="tr-TR" dirty="0" smtClean="0"/>
              <a:t>Keşke geçen yıl konuları bitirseydim.</a:t>
            </a:r>
          </a:p>
          <a:p>
            <a:r>
              <a:rPr lang="tr-TR" dirty="0" smtClean="0"/>
              <a:t>Keşke kutup ayıları turuncu olsa… </a:t>
            </a:r>
            <a:endParaRPr lang="tr-TR" dirty="0"/>
          </a:p>
        </p:txBody>
      </p:sp>
      <p:pic>
        <p:nvPicPr>
          <p:cNvPr id="4" name="Picture 2" descr="angry snow mad hate peanuts"/>
          <p:cNvPicPr>
            <a:picLocks noChangeAspect="1" noChangeArrowheads="1" noCrop="1"/>
          </p:cNvPicPr>
          <p:nvPr/>
        </p:nvPicPr>
        <p:blipFill>
          <a:blip r:embed="rId2"/>
          <a:srcRect/>
          <a:stretch>
            <a:fillRect/>
          </a:stretch>
        </p:blipFill>
        <p:spPr bwMode="auto">
          <a:xfrm>
            <a:off x="1857356" y="3429000"/>
            <a:ext cx="5025710" cy="342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VARAN ALTI: ZAMANI GERİYE ALAMAYIZ AMA DAHA İYİSİ VAR.  </a:t>
            </a:r>
            <a:endParaRPr lang="tr-TR" dirty="0"/>
          </a:p>
        </p:txBody>
      </p:sp>
      <p:sp>
        <p:nvSpPr>
          <p:cNvPr id="3" name="2 İçerik Yer Tutucusu"/>
          <p:cNvSpPr>
            <a:spLocks noGrp="1"/>
          </p:cNvSpPr>
          <p:nvPr>
            <p:ph idx="1"/>
          </p:nvPr>
        </p:nvSpPr>
        <p:spPr/>
        <p:txBody>
          <a:bodyPr>
            <a:noAutofit/>
          </a:bodyPr>
          <a:lstStyle/>
          <a:p>
            <a:pPr algn="just">
              <a:lnSpc>
                <a:spcPct val="80000"/>
              </a:lnSpc>
              <a:buNone/>
            </a:pPr>
            <a:r>
              <a:rPr lang="tr-TR" sz="2400" b="1" dirty="0" smtClean="0">
                <a:latin typeface="Albertus Extra Bold"/>
              </a:rPr>
              <a:t>Zaman herkese 24 saat ve ücretsiz olarak verilmiştir.</a:t>
            </a:r>
          </a:p>
          <a:p>
            <a:pPr>
              <a:lnSpc>
                <a:spcPct val="80000"/>
              </a:lnSpc>
              <a:buNone/>
            </a:pPr>
            <a:r>
              <a:rPr lang="tr-TR" sz="2400" b="1" dirty="0" smtClean="0">
                <a:latin typeface="Albertus Extra Bold"/>
              </a:rPr>
              <a:t>● Zamanı satın almaya hiç kimsenin gücü YETMEZ.</a:t>
            </a:r>
          </a:p>
          <a:p>
            <a:pPr>
              <a:lnSpc>
                <a:spcPct val="80000"/>
              </a:lnSpc>
              <a:buNone/>
            </a:pPr>
            <a:r>
              <a:rPr lang="tr-TR" sz="2400" b="1" dirty="0" smtClean="0">
                <a:latin typeface="Albertus Extra Bold"/>
              </a:rPr>
              <a:t>● Zaman varlığı konusunda herkes eşittir.</a:t>
            </a:r>
          </a:p>
          <a:p>
            <a:pPr>
              <a:lnSpc>
                <a:spcPct val="80000"/>
              </a:lnSpc>
              <a:buNone/>
            </a:pPr>
            <a:r>
              <a:rPr lang="tr-TR" sz="2400" b="1" dirty="0" smtClean="0">
                <a:latin typeface="Albertus Extra Bold"/>
              </a:rPr>
              <a:t>● Zamanı biriktirme gibi bir imkanımız yoktur.</a:t>
            </a:r>
          </a:p>
          <a:p>
            <a:pPr>
              <a:lnSpc>
                <a:spcPct val="80000"/>
              </a:lnSpc>
              <a:buNone/>
            </a:pPr>
            <a:r>
              <a:rPr lang="tr-TR" sz="2400" b="1" dirty="0" smtClean="0">
                <a:latin typeface="Albertus Extra Bold"/>
              </a:rPr>
              <a:t>● Ne kadar zamanımız olduğu değil, zamanı nasıl değerlendirdiğimiz önemlidir.</a:t>
            </a:r>
            <a:endParaRPr lang="tr-TR" sz="2400" dirty="0" smtClean="0"/>
          </a:p>
          <a:p>
            <a:endParaRPr lang="tr-TR" sz="2400" dirty="0"/>
          </a:p>
        </p:txBody>
      </p:sp>
      <p:pic>
        <p:nvPicPr>
          <p:cNvPr id="5" name="Picture 2" descr="http://www.kisiselbasari.com/wp-content/uploads/zaman-ve-ya%C5%9F.jpg"/>
          <p:cNvPicPr>
            <a:picLocks noChangeAspect="1" noChangeArrowheads="1"/>
          </p:cNvPicPr>
          <p:nvPr/>
        </p:nvPicPr>
        <p:blipFill>
          <a:blip r:embed="rId2"/>
          <a:srcRect/>
          <a:stretch>
            <a:fillRect/>
          </a:stretch>
        </p:blipFill>
        <p:spPr bwMode="auto">
          <a:xfrm>
            <a:off x="142844" y="3805373"/>
            <a:ext cx="7715272" cy="3052627"/>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sz="3600" dirty="0" smtClean="0"/>
              <a:t>VARAN ALTI: BAHANELERİN ARKASINA SAKLANARAK BAŞARI KENDİ KENDİNE GELMEZ.</a:t>
            </a:r>
            <a:endParaRPr lang="tr-TR" sz="3600" dirty="0"/>
          </a:p>
        </p:txBody>
      </p:sp>
      <p:sp>
        <p:nvSpPr>
          <p:cNvPr id="3" name="2 İçerik Yer Tutucusu"/>
          <p:cNvSpPr>
            <a:spLocks noGrp="1"/>
          </p:cNvSpPr>
          <p:nvPr>
            <p:ph idx="1"/>
          </p:nvPr>
        </p:nvSpPr>
        <p:spPr/>
        <p:txBody>
          <a:bodyPr/>
          <a:lstStyle/>
          <a:p>
            <a:pPr>
              <a:buNone/>
            </a:pPr>
            <a:endParaRPr lang="tr-TR" dirty="0"/>
          </a:p>
        </p:txBody>
      </p:sp>
      <p:pic>
        <p:nvPicPr>
          <p:cNvPr id="1027" name="Picture 3"/>
          <p:cNvPicPr>
            <a:picLocks noChangeAspect="1" noChangeArrowheads="1"/>
          </p:cNvPicPr>
          <p:nvPr/>
        </p:nvPicPr>
        <p:blipFill>
          <a:blip r:embed="rId2"/>
          <a:srcRect/>
          <a:stretch>
            <a:fillRect/>
          </a:stretch>
        </p:blipFill>
        <p:spPr bwMode="auto">
          <a:xfrm>
            <a:off x="1071538" y="2143116"/>
            <a:ext cx="7015867" cy="428625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
            </a:r>
            <a:br>
              <a:rPr lang="tr-TR" dirty="0" smtClean="0"/>
            </a:br>
            <a:r>
              <a:rPr lang="tr-TR" dirty="0"/>
              <a:t/>
            </a:r>
            <a:br>
              <a:rPr lang="tr-TR" dirty="0"/>
            </a:br>
            <a:r>
              <a:rPr lang="tr-TR" dirty="0" smtClean="0"/>
              <a:t/>
            </a:r>
            <a:br>
              <a:rPr lang="tr-TR" dirty="0" smtClean="0"/>
            </a:br>
            <a:r>
              <a:rPr lang="tr-TR" dirty="0"/>
              <a:t/>
            </a:r>
            <a:br>
              <a:rPr lang="tr-TR" dirty="0"/>
            </a:br>
            <a:r>
              <a:rPr lang="tr-TR" dirty="0" smtClean="0"/>
              <a:t/>
            </a:r>
            <a:br>
              <a:rPr lang="tr-TR" dirty="0" smtClean="0"/>
            </a:br>
            <a:r>
              <a:rPr lang="tr-TR" dirty="0"/>
              <a:t/>
            </a:r>
            <a:br>
              <a:rPr lang="tr-TR" dirty="0"/>
            </a:br>
            <a:r>
              <a:rPr lang="tr-TR" dirty="0" smtClean="0"/>
              <a:t/>
            </a:r>
            <a:br>
              <a:rPr lang="tr-TR" dirty="0" smtClean="0"/>
            </a:br>
            <a:r>
              <a:rPr lang="tr-TR" dirty="0" smtClean="0"/>
              <a:t>NASIL OLUYOR?</a:t>
            </a:r>
            <a:endParaRPr lang="tr-TR" dirty="0"/>
          </a:p>
        </p:txBody>
      </p:sp>
      <p:graphicFrame>
        <p:nvGraphicFramePr>
          <p:cNvPr id="5" name="İçerik Yer Tutucusu 4"/>
          <p:cNvGraphicFramePr>
            <a:graphicFrameLocks noGrp="1"/>
          </p:cNvGraphicFramePr>
          <p:nvPr>
            <p:ph idx="1"/>
            <p:extLst>
              <p:ext uri="{D42A27DB-BD31-4B8C-83A1-F6EECF244321}">
                <p14:modId xmlns:p14="http://schemas.microsoft.com/office/powerpoint/2010/main" val="4040206826"/>
              </p:ext>
            </p:extLst>
          </p:nvPr>
        </p:nvGraphicFramePr>
        <p:xfrm>
          <a:off x="467544" y="2492896"/>
          <a:ext cx="8229600" cy="1522968"/>
        </p:xfrm>
        <a:graphic>
          <a:graphicData uri="http://schemas.openxmlformats.org/drawingml/2006/table">
            <a:tbl>
              <a:tblPr firstRow="1" bandRow="1">
                <a:tableStyleId>{5C22544A-7EE6-4342-B048-85BDC9FD1C3A}</a:tableStyleId>
              </a:tblPr>
              <a:tblGrid>
                <a:gridCol w="8229600"/>
              </a:tblGrid>
              <a:tr h="1522968">
                <a:tc>
                  <a:txBody>
                    <a:bodyPr/>
                    <a:lstStyle/>
                    <a:p>
                      <a:pPr algn="ctr"/>
                      <a:r>
                        <a:rPr lang="tr-TR" sz="5400" dirty="0" smtClean="0"/>
                        <a:t>NASIL</a:t>
                      </a:r>
                      <a:r>
                        <a:rPr lang="tr-TR" sz="5400" baseline="0" dirty="0" smtClean="0"/>
                        <a:t> OLUYOR???</a:t>
                      </a:r>
                      <a:endParaRPr lang="tr-TR" sz="5400" dirty="0"/>
                    </a:p>
                  </a:txBody>
                  <a:tcPr/>
                </a:tc>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DERS </a:t>
            </a:r>
            <a:r>
              <a:rPr lang="tr-TR" dirty="0" smtClean="0"/>
              <a:t>ÇALIŞMAK BİZE GELECEK SUNACAKTIR</a:t>
            </a:r>
            <a:endParaRPr lang="tr-TR" dirty="0"/>
          </a:p>
        </p:txBody>
      </p:sp>
      <p:sp>
        <p:nvSpPr>
          <p:cNvPr id="3" name="2 İçerik Yer Tutucusu"/>
          <p:cNvSpPr>
            <a:spLocks noGrp="1"/>
          </p:cNvSpPr>
          <p:nvPr>
            <p:ph idx="1"/>
          </p:nvPr>
        </p:nvSpPr>
        <p:spPr/>
        <p:txBody>
          <a:bodyPr/>
          <a:lstStyle/>
          <a:p>
            <a:r>
              <a:rPr lang="tr-TR" dirty="0" smtClean="0"/>
              <a:t>Sevdiğimiz şey kalın kitaplarda yazanlarla saatler geçirmek değil; bize sunacağı gelecek.</a:t>
            </a:r>
          </a:p>
        </p:txBody>
      </p:sp>
      <p:pic>
        <p:nvPicPr>
          <p:cNvPr id="48130" name="Picture 2" descr="http://www.gifporn.me/wp-content/uploads/2017/02/giphy-119.gif"/>
          <p:cNvPicPr>
            <a:picLocks noChangeAspect="1" noChangeArrowheads="1" noCrop="1"/>
          </p:cNvPicPr>
          <p:nvPr/>
        </p:nvPicPr>
        <p:blipFill>
          <a:blip r:embed="rId2"/>
          <a:srcRect/>
          <a:stretch>
            <a:fillRect/>
          </a:stretch>
        </p:blipFill>
        <p:spPr bwMode="auto">
          <a:xfrm>
            <a:off x="2500298" y="3214662"/>
            <a:ext cx="3643338" cy="3643338"/>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ANCAK BAŞARI EMEK İSTER.</a:t>
            </a:r>
            <a:endParaRPr lang="tr-TR" dirty="0"/>
          </a:p>
        </p:txBody>
      </p:sp>
      <p:sp>
        <p:nvSpPr>
          <p:cNvPr id="3" name="2 İçerik Yer Tutucusu"/>
          <p:cNvSpPr>
            <a:spLocks noGrp="1"/>
          </p:cNvSpPr>
          <p:nvPr>
            <p:ph idx="1"/>
          </p:nvPr>
        </p:nvSpPr>
        <p:spPr>
          <a:xfrm>
            <a:off x="428596" y="1285860"/>
            <a:ext cx="8229600" cy="4525963"/>
          </a:xfrm>
        </p:spPr>
        <p:txBody>
          <a:bodyPr>
            <a:normAutofit/>
          </a:bodyPr>
          <a:lstStyle/>
          <a:p>
            <a:pPr>
              <a:buNone/>
            </a:pPr>
            <a:r>
              <a:rPr lang="tr-TR" sz="2400" dirty="0" smtClean="0"/>
              <a:t>&lt;Hedef belirleme 	          &lt;Plan yapma</a:t>
            </a:r>
          </a:p>
          <a:p>
            <a:pPr>
              <a:buNone/>
            </a:pPr>
            <a:r>
              <a:rPr lang="tr-TR" sz="2400" dirty="0" smtClean="0"/>
              <a:t>&lt;İyi bir ortam oluşturma      &lt;Verimli çalışma yollarını öğrenme </a:t>
            </a:r>
          </a:p>
          <a:p>
            <a:pPr>
              <a:buNone/>
            </a:pPr>
            <a:r>
              <a:rPr lang="tr-TR" sz="2400" dirty="0" smtClean="0"/>
              <a:t>		VEEE      Motivasyonu sağlama</a:t>
            </a:r>
          </a:p>
          <a:p>
            <a:endParaRPr lang="tr-TR" sz="2800" dirty="0"/>
          </a:p>
        </p:txBody>
      </p:sp>
      <p:pic>
        <p:nvPicPr>
          <p:cNvPr id="4" name="Picture 2" descr="Cheezburger cute animals eating panda"/>
          <p:cNvPicPr>
            <a:picLocks noChangeAspect="1" noChangeArrowheads="1" noCrop="1"/>
          </p:cNvPicPr>
          <p:nvPr/>
        </p:nvPicPr>
        <p:blipFill>
          <a:blip r:embed="rId2"/>
          <a:srcRect/>
          <a:stretch>
            <a:fillRect/>
          </a:stretch>
        </p:blipFill>
        <p:spPr bwMode="auto">
          <a:xfrm>
            <a:off x="714348" y="2786059"/>
            <a:ext cx="7246672" cy="4071941"/>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MOTİVASYON SENİ HAREKETE GEÇİREN GÜÇTÜR.</a:t>
            </a:r>
            <a:endParaRPr lang="tr-TR" dirty="0"/>
          </a:p>
        </p:txBody>
      </p:sp>
      <p:sp>
        <p:nvSpPr>
          <p:cNvPr id="3" name="2 İçerik Yer Tutucusu"/>
          <p:cNvSpPr>
            <a:spLocks noGrp="1"/>
          </p:cNvSpPr>
          <p:nvPr>
            <p:ph idx="1"/>
          </p:nvPr>
        </p:nvSpPr>
        <p:spPr/>
        <p:txBody>
          <a:bodyPr/>
          <a:lstStyle/>
          <a:p>
            <a:endParaRPr lang="tr-TR"/>
          </a:p>
        </p:txBody>
      </p:sp>
      <p:pic>
        <p:nvPicPr>
          <p:cNvPr id="3074" name="Picture 2" descr="http://images.slideplayer.biz.tr/12/3964410/slides/slide_21.jpg"/>
          <p:cNvPicPr>
            <a:picLocks noChangeAspect="1" noChangeArrowheads="1"/>
          </p:cNvPicPr>
          <p:nvPr/>
        </p:nvPicPr>
        <p:blipFill>
          <a:blip r:embed="rId2"/>
          <a:srcRect/>
          <a:stretch>
            <a:fillRect/>
          </a:stretch>
        </p:blipFill>
        <p:spPr bwMode="auto">
          <a:xfrm>
            <a:off x="1071538" y="1571612"/>
            <a:ext cx="6786578" cy="5089935"/>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NEDEN BURADASINIZ?</a:t>
            </a:r>
            <a:endParaRPr lang="tr-TR" dirty="0"/>
          </a:p>
        </p:txBody>
      </p:sp>
      <p:sp>
        <p:nvSpPr>
          <p:cNvPr id="3" name="2 İçerik Yer Tutucusu"/>
          <p:cNvSpPr>
            <a:spLocks noGrp="1"/>
          </p:cNvSpPr>
          <p:nvPr>
            <p:ph idx="1"/>
          </p:nvPr>
        </p:nvSpPr>
        <p:spPr>
          <a:xfrm>
            <a:off x="0" y="1214422"/>
            <a:ext cx="8229600" cy="4525963"/>
          </a:xfrm>
        </p:spPr>
        <p:txBody>
          <a:bodyPr/>
          <a:lstStyle/>
          <a:p>
            <a:pPr algn="ctr"/>
            <a:r>
              <a:rPr lang="tr-TR" sz="2800" dirty="0" smtClean="0"/>
              <a:t>Sabah sabah sıcacık yatağınızdan çıkıp buraya geldiniz. Bir sürü öğretmen, bitmeyen dersler…</a:t>
            </a:r>
          </a:p>
          <a:p>
            <a:pPr algn="ctr"/>
            <a:r>
              <a:rPr lang="tr-TR" dirty="0" smtClean="0"/>
              <a:t>Üstelik yıllardır bunu tekrarlıyorsunuz. </a:t>
            </a:r>
            <a:r>
              <a:rPr lang="tr-TR" sz="4000" dirty="0" smtClean="0"/>
              <a:t>Neden?</a:t>
            </a:r>
            <a:endParaRPr lang="tr-TR" dirty="0"/>
          </a:p>
        </p:txBody>
      </p:sp>
      <p:pic>
        <p:nvPicPr>
          <p:cNvPr id="5" name="Picture 2" descr="filmeditor classic film christmas movies nodding natalie wood"/>
          <p:cNvPicPr>
            <a:picLocks noChangeAspect="1" noChangeArrowheads="1" noCrop="1"/>
          </p:cNvPicPr>
          <p:nvPr/>
        </p:nvPicPr>
        <p:blipFill>
          <a:blip r:embed="rId2"/>
          <a:srcRect/>
          <a:stretch>
            <a:fillRect/>
          </a:stretch>
        </p:blipFill>
        <p:spPr bwMode="auto">
          <a:xfrm>
            <a:off x="2428860" y="3571876"/>
            <a:ext cx="4371379" cy="32861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Autofit/>
          </a:bodyPr>
          <a:lstStyle/>
          <a:p>
            <a:r>
              <a:rPr lang="tr-TR" sz="4000" b="1" dirty="0" smtClean="0"/>
              <a:t>MOTİVASYONUNU NE DÜŞÜRÜYOR?</a:t>
            </a:r>
            <a:endParaRPr lang="tr-TR" sz="4000" b="1" dirty="0"/>
          </a:p>
        </p:txBody>
      </p:sp>
      <p:sp>
        <p:nvSpPr>
          <p:cNvPr id="3" name="2 İçerik Yer Tutucusu"/>
          <p:cNvSpPr>
            <a:spLocks noGrp="1"/>
          </p:cNvSpPr>
          <p:nvPr>
            <p:ph idx="1"/>
          </p:nvPr>
        </p:nvSpPr>
        <p:spPr>
          <a:xfrm>
            <a:off x="500034" y="1500174"/>
            <a:ext cx="8229600" cy="4525963"/>
          </a:xfrm>
        </p:spPr>
        <p:txBody>
          <a:bodyPr>
            <a:normAutofit/>
          </a:bodyPr>
          <a:lstStyle/>
          <a:p>
            <a:r>
              <a:rPr lang="tr-TR" dirty="0" smtClean="0"/>
              <a:t>ÇALIŞMA İSTEKSİZLİĞİN</a:t>
            </a:r>
          </a:p>
          <a:p>
            <a:r>
              <a:rPr lang="tr-TR" dirty="0" smtClean="0"/>
              <a:t>KENDİNE GÜVENMEMEN</a:t>
            </a:r>
          </a:p>
          <a:p>
            <a:r>
              <a:rPr lang="tr-TR" dirty="0" smtClean="0"/>
              <a:t>UMUTSUZLUĞA </a:t>
            </a:r>
            <a:br>
              <a:rPr lang="tr-TR" dirty="0" smtClean="0"/>
            </a:br>
            <a:r>
              <a:rPr lang="tr-TR" dirty="0" smtClean="0"/>
              <a:t>KAPILMAN</a:t>
            </a:r>
          </a:p>
          <a:p>
            <a:r>
              <a:rPr lang="tr-TR" dirty="0" smtClean="0"/>
              <a:t>DIŞSAL ETKİLERE </a:t>
            </a:r>
            <a:br>
              <a:rPr lang="tr-TR" dirty="0" smtClean="0"/>
            </a:br>
            <a:r>
              <a:rPr lang="tr-TR" dirty="0" smtClean="0"/>
              <a:t>ODAKLANMAN</a:t>
            </a:r>
            <a:endParaRPr lang="tr-TR"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BİRİNCİ KURAL: AMACINIZI, HEDEFİNİZİ BELİRLEMEK.</a:t>
            </a:r>
            <a:br>
              <a:rPr lang="tr-TR" dirty="0" smtClean="0"/>
            </a:br>
            <a:endParaRPr lang="tr-TR" dirty="0"/>
          </a:p>
        </p:txBody>
      </p:sp>
      <p:sp>
        <p:nvSpPr>
          <p:cNvPr id="3" name="2 İçerik Yer Tutucusu"/>
          <p:cNvSpPr>
            <a:spLocks noGrp="1"/>
          </p:cNvSpPr>
          <p:nvPr>
            <p:ph idx="1"/>
          </p:nvPr>
        </p:nvSpPr>
        <p:spPr/>
        <p:txBody>
          <a:bodyPr>
            <a:normAutofit/>
          </a:bodyPr>
          <a:lstStyle/>
          <a:p>
            <a:pPr>
              <a:buNone/>
            </a:pPr>
            <a:endParaRPr lang="tr-TR" sz="2400" dirty="0" smtClean="0"/>
          </a:p>
          <a:p>
            <a:pPr>
              <a:buNone/>
            </a:pPr>
            <a:endParaRPr lang="tr-TR" sz="2400" dirty="0"/>
          </a:p>
          <a:p>
            <a:pPr>
              <a:buNone/>
            </a:pPr>
            <a:r>
              <a:rPr lang="tr-TR" sz="2400" dirty="0" smtClean="0"/>
              <a:t>Çalışma şartlarınız ne kadar zor olursa olsun eğer güçlü bir amacınız varsa hiçbir ortam sizi hedeflerinizden alıkoyamaz</a:t>
            </a:r>
          </a:p>
          <a:p>
            <a:endParaRPr lang="tr-TR" sz="24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HEDEFLERİMİZ GERÇEKÇİ OLACAK</a:t>
            </a:r>
            <a:endParaRPr lang="tr-TR" dirty="0"/>
          </a:p>
        </p:txBody>
      </p:sp>
      <p:sp>
        <p:nvSpPr>
          <p:cNvPr id="3" name="2 İçerik Yer Tutucusu"/>
          <p:cNvSpPr>
            <a:spLocks noGrp="1"/>
          </p:cNvSpPr>
          <p:nvPr>
            <p:ph idx="1"/>
          </p:nvPr>
        </p:nvSpPr>
        <p:spPr/>
        <p:txBody>
          <a:bodyPr/>
          <a:lstStyle/>
          <a:p>
            <a:r>
              <a:rPr lang="tr-TR" dirty="0" smtClean="0"/>
              <a:t>Ben ne yapmak istiyorum?</a:t>
            </a:r>
          </a:p>
          <a:p>
            <a:r>
              <a:rPr lang="tr-TR" dirty="0" smtClean="0"/>
              <a:t>Hangi bölüm?</a:t>
            </a:r>
          </a:p>
          <a:p>
            <a:r>
              <a:rPr lang="tr-TR" dirty="0" smtClean="0"/>
              <a:t>Hangi üniversite?</a:t>
            </a:r>
          </a:p>
          <a:p>
            <a:endParaRPr lang="tr-TR" dirty="0" smtClean="0"/>
          </a:p>
          <a:p>
            <a:r>
              <a:rPr lang="tr-TR" b="1" dirty="0" smtClean="0"/>
              <a:t>PEKİ BU HEDEFİ </a:t>
            </a:r>
            <a:br>
              <a:rPr lang="tr-TR" b="1" dirty="0" smtClean="0"/>
            </a:br>
            <a:r>
              <a:rPr lang="tr-TR" b="1" dirty="0" smtClean="0"/>
              <a:t>GERÇEKLEŞTİRMEK </a:t>
            </a:r>
            <a:br>
              <a:rPr lang="tr-TR" b="1" dirty="0" smtClean="0"/>
            </a:br>
            <a:r>
              <a:rPr lang="tr-TR" b="1" dirty="0" smtClean="0"/>
              <a:t>İÇİN NE YAPIYORUM?</a:t>
            </a:r>
          </a:p>
        </p:txBody>
      </p:sp>
      <p:pic>
        <p:nvPicPr>
          <p:cNvPr id="4" name="Picture 2" descr="https://scontent-frt3-1.xx.fbcdn.net/v/t1.0-9/13494791_1752721981609790_5958364292869737833_n.jpg?oh=9c63cdca0965a43f924a53a7a938bf57&amp;oe=5892758A"/>
          <p:cNvPicPr>
            <a:picLocks noChangeAspect="1" noChangeArrowheads="1"/>
          </p:cNvPicPr>
          <p:nvPr/>
        </p:nvPicPr>
        <p:blipFill>
          <a:blip r:embed="rId2"/>
          <a:srcRect/>
          <a:stretch>
            <a:fillRect/>
          </a:stretch>
        </p:blipFill>
        <p:spPr bwMode="auto">
          <a:xfrm>
            <a:off x="5476866" y="1357298"/>
            <a:ext cx="3667134" cy="5500702"/>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İKİNCİ KURAL: BAŞARACAĞINA İNANMAK</a:t>
            </a:r>
            <a:endParaRPr lang="tr-TR" dirty="0"/>
          </a:p>
        </p:txBody>
      </p:sp>
      <p:sp>
        <p:nvSpPr>
          <p:cNvPr id="3" name="2 İçerik Yer Tutucusu"/>
          <p:cNvSpPr>
            <a:spLocks noGrp="1"/>
          </p:cNvSpPr>
          <p:nvPr>
            <p:ph idx="1"/>
          </p:nvPr>
        </p:nvSpPr>
        <p:spPr/>
        <p:txBody>
          <a:bodyPr>
            <a:normAutofit/>
          </a:bodyPr>
          <a:lstStyle/>
          <a:p>
            <a:r>
              <a:rPr lang="tr-TR" sz="2800" dirty="0" smtClean="0"/>
              <a:t>Ancak inandığın hayalleri gerçekleştirmek için çalışırsın. Sen sana inanmazsan sana kim inanır?</a:t>
            </a:r>
            <a:endParaRPr lang="tr-TR" sz="2800" dirty="0"/>
          </a:p>
        </p:txBody>
      </p:sp>
      <p:pic>
        <p:nvPicPr>
          <p:cNvPr id="4" name="Picture 2" descr="happy dancing party bird celebrate"/>
          <p:cNvPicPr>
            <a:picLocks noChangeAspect="1" noChangeArrowheads="1" noCrop="1"/>
          </p:cNvPicPr>
          <p:nvPr/>
        </p:nvPicPr>
        <p:blipFill>
          <a:blip r:embed="rId2"/>
          <a:srcRect/>
          <a:stretch>
            <a:fillRect/>
          </a:stretch>
        </p:blipFill>
        <p:spPr bwMode="auto">
          <a:xfrm>
            <a:off x="2285984" y="2857472"/>
            <a:ext cx="4000528" cy="40005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ÜÇÜNCÜ KURAL: ODAKLANMAK VE VAZGEÇMEMEK</a:t>
            </a:r>
            <a:endParaRPr lang="tr-TR" dirty="0"/>
          </a:p>
        </p:txBody>
      </p:sp>
      <p:sp>
        <p:nvSpPr>
          <p:cNvPr id="3" name="2 İçerik Yer Tutucusu"/>
          <p:cNvSpPr>
            <a:spLocks noGrp="1"/>
          </p:cNvSpPr>
          <p:nvPr>
            <p:ph idx="1"/>
          </p:nvPr>
        </p:nvSpPr>
        <p:spPr/>
        <p:txBody>
          <a:bodyPr/>
          <a:lstStyle/>
          <a:p>
            <a:r>
              <a:rPr lang="tr-TR" dirty="0" smtClean="0"/>
              <a:t>Amaç doğrultusunda hareket etmen gerekiyor. Sağa sola sararak başarı elde edilmez… </a:t>
            </a:r>
            <a:r>
              <a:rPr lang="tr-TR" dirty="0" smtClean="0">
                <a:sym typeface="Wingdings" pitchFamily="2" charset="2"/>
              </a:rPr>
              <a:t> </a:t>
            </a:r>
            <a:endParaRPr lang="tr-TR" dirty="0" smtClean="0"/>
          </a:p>
        </p:txBody>
      </p:sp>
      <p:pic>
        <p:nvPicPr>
          <p:cNvPr id="4" name="Picture 2" descr="Cat-jerk-attacks-sorry-m8"/>
          <p:cNvPicPr>
            <a:picLocks noChangeAspect="1" noChangeArrowheads="1" noCrop="1"/>
          </p:cNvPicPr>
          <p:nvPr/>
        </p:nvPicPr>
        <p:blipFill>
          <a:blip r:embed="rId2"/>
          <a:srcRect/>
          <a:stretch>
            <a:fillRect/>
          </a:stretch>
        </p:blipFill>
        <p:spPr bwMode="auto">
          <a:xfrm>
            <a:off x="2000232" y="2571720"/>
            <a:ext cx="5238785" cy="428628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DÖRDÜNCÜ KURAL: BUGÜNÜN İŞİNİ YARINA BIRAKMAMAK…</a:t>
            </a:r>
            <a:endParaRPr lang="tr-TR" dirty="0"/>
          </a:p>
        </p:txBody>
      </p:sp>
      <p:sp>
        <p:nvSpPr>
          <p:cNvPr id="3" name="2 İçerik Yer Tutucusu"/>
          <p:cNvSpPr>
            <a:spLocks noGrp="1"/>
          </p:cNvSpPr>
          <p:nvPr>
            <p:ph idx="1"/>
          </p:nvPr>
        </p:nvSpPr>
        <p:spPr>
          <a:xfrm>
            <a:off x="285720" y="1571612"/>
            <a:ext cx="8229600" cy="4525963"/>
          </a:xfrm>
        </p:spPr>
        <p:txBody>
          <a:bodyPr/>
          <a:lstStyle/>
          <a:p>
            <a:pPr algn="ctr"/>
            <a:r>
              <a:rPr lang="tr-TR" dirty="0" smtClean="0"/>
              <a:t>Daha vakit yok, Pazartesi de başlayamazsın. Seneye girersen de sen çalışacaksın.</a:t>
            </a:r>
            <a:br>
              <a:rPr lang="tr-TR" dirty="0" smtClean="0"/>
            </a:br>
            <a:r>
              <a:rPr lang="tr-TR" dirty="0" smtClean="0"/>
              <a:t>BİRŞEYLERİ DEĞİŞTİRMEK İSTİYORSAN EĞER ŞİMDİ BAŞLAMALISIN. </a:t>
            </a:r>
            <a:endParaRPr lang="tr-TR" dirty="0"/>
          </a:p>
        </p:txBody>
      </p:sp>
      <p:pic>
        <p:nvPicPr>
          <p:cNvPr id="4" name="Picture 6" descr="0227"/>
          <p:cNvPicPr>
            <a:picLocks noChangeAspect="1" noChangeArrowheads="1"/>
          </p:cNvPicPr>
          <p:nvPr/>
        </p:nvPicPr>
        <p:blipFill>
          <a:blip r:embed="rId2" cstate="print"/>
          <a:srcRect/>
          <a:stretch>
            <a:fillRect/>
          </a:stretch>
        </p:blipFill>
        <p:spPr bwMode="auto">
          <a:xfrm>
            <a:off x="1714480" y="3589608"/>
            <a:ext cx="5500726" cy="3268392"/>
          </a:xfrm>
          <a:prstGeom prst="rect">
            <a:avLst/>
          </a:prstGeom>
          <a:ln>
            <a:noFill/>
          </a:ln>
          <a:effectLst>
            <a:outerShdw blurRad="292100" dist="139700" dir="2700000" algn="tl" rotWithShape="0">
              <a:srgbClr val="333333">
                <a:alpha val="65000"/>
              </a:srgbClr>
            </a:outerShdw>
          </a:effectLs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HOCAM BEN DERS ÇALIŞIRKEN UYKUM GELİYOR ÇALIŞAMIYORUM </a:t>
            </a:r>
            <a:r>
              <a:rPr lang="tr-TR" dirty="0" smtClean="0">
                <a:sym typeface="Wingdings" pitchFamily="2" charset="2"/>
              </a:rPr>
              <a:t></a:t>
            </a:r>
            <a:endParaRPr lang="tr-TR" dirty="0"/>
          </a:p>
        </p:txBody>
      </p:sp>
      <p:sp>
        <p:nvSpPr>
          <p:cNvPr id="3" name="2 İçerik Yer Tutucusu"/>
          <p:cNvSpPr>
            <a:spLocks noGrp="1"/>
          </p:cNvSpPr>
          <p:nvPr>
            <p:ph idx="1"/>
          </p:nvPr>
        </p:nvSpPr>
        <p:spPr>
          <a:xfrm>
            <a:off x="357158" y="1643050"/>
            <a:ext cx="8229600" cy="4525963"/>
          </a:xfrm>
        </p:spPr>
        <p:txBody>
          <a:bodyPr/>
          <a:lstStyle/>
          <a:p>
            <a:pPr algn="ctr">
              <a:buNone/>
            </a:pPr>
            <a:r>
              <a:rPr lang="tr-TR" dirty="0" smtClean="0"/>
              <a:t>SORUN KUYUNUN DERİNLİĞİ DEĞİL SENİ KUYUYA İNDİRECEK İPİN KISA OLUŞU…</a:t>
            </a:r>
          </a:p>
          <a:p>
            <a:pPr algn="ctr"/>
            <a:endParaRPr lang="tr-TR" dirty="0" smtClean="0"/>
          </a:p>
          <a:p>
            <a:pPr algn="ctr"/>
            <a:endParaRPr lang="tr-TR" dirty="0" smtClean="0"/>
          </a:p>
          <a:p>
            <a:pPr algn="ctr"/>
            <a:endParaRPr lang="tr-TR" dirty="0"/>
          </a:p>
        </p:txBody>
      </p:sp>
      <p:pic>
        <p:nvPicPr>
          <p:cNvPr id="32770" name="Picture 2" descr="http://ladycraft.protel.netdna-cdn.com/image/cache/data/LADY%20CRAFT/LC%20Minyat%C3%BCr/847-263-700x700.png"/>
          <p:cNvPicPr>
            <a:picLocks noChangeAspect="1" noChangeArrowheads="1"/>
          </p:cNvPicPr>
          <p:nvPr/>
        </p:nvPicPr>
        <p:blipFill>
          <a:blip r:embed="rId2"/>
          <a:srcRect/>
          <a:stretch>
            <a:fillRect/>
          </a:stretch>
        </p:blipFill>
        <p:spPr bwMode="auto">
          <a:xfrm>
            <a:off x="2428860" y="2857472"/>
            <a:ext cx="4000528" cy="4000528"/>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BEŞİNCİ KURAL: KARARLILIK</a:t>
            </a:r>
            <a:endParaRPr lang="tr-TR" dirty="0"/>
          </a:p>
        </p:txBody>
      </p:sp>
      <p:sp>
        <p:nvSpPr>
          <p:cNvPr id="3" name="2 İçerik Yer Tutucusu"/>
          <p:cNvSpPr>
            <a:spLocks noGrp="1"/>
          </p:cNvSpPr>
          <p:nvPr>
            <p:ph idx="1"/>
          </p:nvPr>
        </p:nvSpPr>
        <p:spPr/>
        <p:txBody>
          <a:bodyPr/>
          <a:lstStyle/>
          <a:p>
            <a:pPr>
              <a:buNone/>
            </a:pPr>
            <a:r>
              <a:rPr lang="tr-TR" dirty="0" smtClean="0"/>
              <a:t>Yaşamın ve geleceğin </a:t>
            </a:r>
            <a:br>
              <a:rPr lang="tr-TR" dirty="0" smtClean="0"/>
            </a:br>
            <a:r>
              <a:rPr lang="tr-TR" dirty="0" smtClean="0"/>
              <a:t>benim için anlam </a:t>
            </a:r>
            <a:br>
              <a:rPr lang="tr-TR" dirty="0" smtClean="0"/>
            </a:br>
            <a:r>
              <a:rPr lang="tr-TR" dirty="0" smtClean="0"/>
              <a:t>ifade ediyor. </a:t>
            </a:r>
          </a:p>
          <a:p>
            <a:pPr>
              <a:buNone/>
            </a:pPr>
            <a:r>
              <a:rPr lang="tr-TR" dirty="0" smtClean="0"/>
              <a:t>PEKİİİİ</a:t>
            </a:r>
          </a:p>
          <a:p>
            <a:pPr>
              <a:buNone/>
            </a:pPr>
            <a:r>
              <a:rPr lang="tr-TR" dirty="0" smtClean="0"/>
              <a:t>Sen yaşamını daha </a:t>
            </a:r>
            <a:br>
              <a:rPr lang="tr-TR" dirty="0" smtClean="0"/>
            </a:br>
            <a:r>
              <a:rPr lang="tr-TR" dirty="0" smtClean="0"/>
              <a:t>güzel kılmak konusunda </a:t>
            </a:r>
            <a:br>
              <a:rPr lang="tr-TR" dirty="0" smtClean="0"/>
            </a:br>
            <a:r>
              <a:rPr lang="tr-TR" dirty="0" smtClean="0"/>
              <a:t>neler yapıyorsun?</a:t>
            </a:r>
            <a:endParaRPr lang="tr-TR" dirty="0"/>
          </a:p>
        </p:txBody>
      </p:sp>
      <p:pic>
        <p:nvPicPr>
          <p:cNvPr id="4" name="Picture 3"/>
          <p:cNvPicPr>
            <a:picLocks noChangeAspect="1" noChangeArrowheads="1"/>
          </p:cNvPicPr>
          <p:nvPr/>
        </p:nvPicPr>
        <p:blipFill>
          <a:blip r:embed="rId2"/>
          <a:srcRect/>
          <a:stretch>
            <a:fillRect/>
          </a:stretch>
        </p:blipFill>
        <p:spPr bwMode="auto">
          <a:xfrm>
            <a:off x="5326380" y="1500150"/>
            <a:ext cx="3817620" cy="53578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ALTINCI KURAL: UMUDUNU KAYBETMEMEK</a:t>
            </a:r>
            <a:endParaRPr lang="tr-TR" dirty="0"/>
          </a:p>
        </p:txBody>
      </p:sp>
      <p:sp>
        <p:nvSpPr>
          <p:cNvPr id="3" name="2 İçerik Yer Tutucusu"/>
          <p:cNvSpPr>
            <a:spLocks noGrp="1"/>
          </p:cNvSpPr>
          <p:nvPr>
            <p:ph idx="1"/>
          </p:nvPr>
        </p:nvSpPr>
        <p:spPr/>
        <p:txBody>
          <a:bodyPr/>
          <a:lstStyle/>
          <a:p>
            <a:r>
              <a:rPr lang="tr-TR" sz="2400" dirty="0" smtClean="0"/>
              <a:t>Sınavlar üstün zekalıları ayırt etmek için değil iyi çalışma alışkanlığına sahip öğrencileri seçmek amacıyla yapılır.  </a:t>
            </a:r>
          </a:p>
          <a:p>
            <a:r>
              <a:rPr lang="tr-TR" sz="2800" dirty="0" smtClean="0"/>
              <a:t>KAZANANLAR NASIL KAZANDILAR?</a:t>
            </a:r>
          </a:p>
          <a:p>
            <a:r>
              <a:rPr lang="tr-TR" sz="2800" dirty="0" smtClean="0"/>
              <a:t>MAHİR NASIL KAZANDI? </a:t>
            </a:r>
          </a:p>
          <a:p>
            <a:endParaRPr lang="tr-TR" dirty="0"/>
          </a:p>
        </p:txBody>
      </p:sp>
      <p:pic>
        <p:nvPicPr>
          <p:cNvPr id="38914" name="Picture 2" descr="https://i1.imgiz.com/rshots/9401/tunceli-cemisgezekte-koyun-guderken-teog-1si-olan-mahir-gundogdu-robert-lisesinde_9401409-19730_1280x720.jpg"/>
          <p:cNvPicPr>
            <a:picLocks noChangeAspect="1" noChangeArrowheads="1"/>
          </p:cNvPicPr>
          <p:nvPr/>
        </p:nvPicPr>
        <p:blipFill>
          <a:blip r:embed="rId2"/>
          <a:srcRect/>
          <a:stretch>
            <a:fillRect/>
          </a:stretch>
        </p:blipFill>
        <p:spPr bwMode="auto">
          <a:xfrm>
            <a:off x="1643042" y="3415611"/>
            <a:ext cx="6119802" cy="3442389"/>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YEDİNCİ KURAL: SORUMLULUĞUNU KABUL ETMEK</a:t>
            </a:r>
            <a:endParaRPr lang="tr-TR" dirty="0"/>
          </a:p>
        </p:txBody>
      </p:sp>
      <p:sp>
        <p:nvSpPr>
          <p:cNvPr id="3" name="2 İçerik Yer Tutucusu"/>
          <p:cNvSpPr>
            <a:spLocks noGrp="1"/>
          </p:cNvSpPr>
          <p:nvPr>
            <p:ph idx="1"/>
          </p:nvPr>
        </p:nvSpPr>
        <p:spPr/>
        <p:txBody>
          <a:bodyPr/>
          <a:lstStyle/>
          <a:p>
            <a:endParaRPr lang="tr-TR" dirty="0" smtClean="0"/>
          </a:p>
          <a:p>
            <a:r>
              <a:rPr lang="tr-TR" dirty="0" smtClean="0"/>
              <a:t>Sınava hazırlanmak senin sorumluluğunda ve büyümek sorumluluklarını almakla başlar…</a:t>
            </a:r>
            <a:endParaRPr lang="tr-TR"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HEPİMİZİN HEDEFLERİ VE </a:t>
            </a:r>
            <a:br>
              <a:rPr lang="tr-TR" dirty="0" smtClean="0"/>
            </a:br>
            <a:r>
              <a:rPr lang="tr-TR" dirty="0" smtClean="0"/>
              <a:t>GELECEKTEN BEKLENTİLERİ VAR</a:t>
            </a:r>
            <a:endParaRPr lang="tr-TR" dirty="0"/>
          </a:p>
        </p:txBody>
      </p:sp>
      <p:sp>
        <p:nvSpPr>
          <p:cNvPr id="3" name="2 İçerik Yer Tutucusu"/>
          <p:cNvSpPr>
            <a:spLocks noGrp="1"/>
          </p:cNvSpPr>
          <p:nvPr>
            <p:ph idx="1"/>
          </p:nvPr>
        </p:nvSpPr>
        <p:spPr/>
        <p:txBody>
          <a:bodyPr/>
          <a:lstStyle/>
          <a:p>
            <a:endParaRPr lang="tr-TR" dirty="0"/>
          </a:p>
        </p:txBody>
      </p:sp>
      <p:pic>
        <p:nvPicPr>
          <p:cNvPr id="2050" name="Picture 2"/>
          <p:cNvPicPr>
            <a:picLocks noChangeAspect="1" noChangeArrowheads="1"/>
          </p:cNvPicPr>
          <p:nvPr/>
        </p:nvPicPr>
        <p:blipFill>
          <a:blip r:embed="rId2"/>
          <a:srcRect/>
          <a:stretch>
            <a:fillRect/>
          </a:stretch>
        </p:blipFill>
        <p:spPr bwMode="auto">
          <a:xfrm>
            <a:off x="0" y="1657365"/>
            <a:ext cx="9144000" cy="520063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SEKİZİNCİ KURAL: BAŞARIDA DEDİĞİMİZDE NE ANLIYORSUN?</a:t>
            </a:r>
            <a:endParaRPr lang="tr-TR" dirty="0"/>
          </a:p>
        </p:txBody>
      </p:sp>
      <p:sp>
        <p:nvSpPr>
          <p:cNvPr id="3" name="2 İçerik Yer Tutucusu"/>
          <p:cNvSpPr>
            <a:spLocks noGrp="1"/>
          </p:cNvSpPr>
          <p:nvPr>
            <p:ph idx="1"/>
          </p:nvPr>
        </p:nvSpPr>
        <p:spPr/>
        <p:txBody>
          <a:bodyPr/>
          <a:lstStyle/>
          <a:p>
            <a:pPr>
              <a:buNone/>
            </a:pPr>
            <a:r>
              <a:rPr lang="tr-TR" dirty="0" smtClean="0"/>
              <a:t> </a:t>
            </a:r>
          </a:p>
          <a:p>
            <a:pPr>
              <a:buNone/>
            </a:pPr>
            <a:endParaRPr lang="tr-TR"/>
          </a:p>
          <a:p>
            <a:pPr>
              <a:buNone/>
            </a:pPr>
            <a:r>
              <a:rPr lang="tr-TR" smtClean="0"/>
              <a:t>Para</a:t>
            </a:r>
            <a:r>
              <a:rPr lang="tr-TR" dirty="0" smtClean="0"/>
              <a:t>?      Popüler biri olmak?  Takdir edilmek?</a:t>
            </a:r>
          </a:p>
          <a:p>
            <a:pPr>
              <a:buNone/>
            </a:pPr>
            <a:r>
              <a:rPr lang="tr-TR" dirty="0" smtClean="0"/>
              <a:t>Lider olmak?Sevilen biri olmak?Saygı duyulmak?</a:t>
            </a:r>
          </a:p>
          <a:p>
            <a:endParaRPr lang="tr-TR"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Autofit/>
          </a:bodyPr>
          <a:lstStyle/>
          <a:p>
            <a:r>
              <a:rPr lang="tr-TR" sz="3600" dirty="0" smtClean="0"/>
              <a:t>DOKUZUNCU KURAL: TAVŞAN KADAR HIZLI OLMASAN DA KAPLUMBAĞA KADAR KARARLI OL.</a:t>
            </a:r>
            <a:endParaRPr lang="tr-TR" sz="3600" dirty="0"/>
          </a:p>
        </p:txBody>
      </p:sp>
      <p:sp>
        <p:nvSpPr>
          <p:cNvPr id="3" name="2 İçerik Yer Tutucusu"/>
          <p:cNvSpPr>
            <a:spLocks noGrp="1"/>
          </p:cNvSpPr>
          <p:nvPr>
            <p:ph idx="1"/>
          </p:nvPr>
        </p:nvSpPr>
        <p:spPr/>
        <p:txBody>
          <a:bodyPr/>
          <a:lstStyle/>
          <a:p>
            <a:r>
              <a:rPr lang="tr-TR" dirty="0" smtClean="0"/>
              <a:t>Senden tavşan gibi hızlı olmanı bekliyor olabilirler ancak meşhur hikayeyi biliyorsun.</a:t>
            </a:r>
            <a:endParaRPr lang="tr-TR" dirty="0"/>
          </a:p>
        </p:txBody>
      </p:sp>
      <p:pic>
        <p:nvPicPr>
          <p:cNvPr id="43010" name="Picture 2" descr="https://aos.iacpublishinglabs.com/question/aq/1400px-788px/moral-lesson-story-rabbit-turtle-race_cf23adab692f68cc.jpg?domain=cx.aos.ask.com"/>
          <p:cNvPicPr>
            <a:picLocks noChangeAspect="1" noChangeArrowheads="1"/>
          </p:cNvPicPr>
          <p:nvPr/>
        </p:nvPicPr>
        <p:blipFill>
          <a:blip r:embed="rId2"/>
          <a:srcRect/>
          <a:stretch>
            <a:fillRect/>
          </a:stretch>
        </p:blipFill>
        <p:spPr bwMode="auto">
          <a:xfrm>
            <a:off x="1142976" y="3143248"/>
            <a:ext cx="6143668" cy="3453620"/>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r>
              <a:rPr lang="tr-TR" sz="4000" dirty="0" smtClean="0"/>
              <a:t>Senin geleceğinden söz ediyoruz.</a:t>
            </a:r>
            <a:endParaRPr lang="tr-TR" sz="4000" dirty="0"/>
          </a:p>
        </p:txBody>
      </p:sp>
      <p:sp>
        <p:nvSpPr>
          <p:cNvPr id="4" name="3 Başlık"/>
          <p:cNvSpPr>
            <a:spLocks noGrp="1"/>
          </p:cNvSpPr>
          <p:nvPr>
            <p:ph type="title"/>
          </p:nvPr>
        </p:nvSpPr>
        <p:spPr/>
        <p:txBody>
          <a:bodyPr/>
          <a:lstStyle/>
          <a:p>
            <a:r>
              <a:rPr lang="tr-TR" dirty="0" smtClean="0"/>
              <a:t>ONUNCU KURAL: CESUR OL.</a:t>
            </a:r>
            <a:endParaRPr lang="tr-TR" dirty="0"/>
          </a:p>
        </p:txBody>
      </p:sp>
      <p:pic>
        <p:nvPicPr>
          <p:cNvPr id="44034" name="Picture 2" descr="https://s-media-cache-ak0.pinimg.com/564x/17/31/9d/17319d20c08d20351de6ebbbe6680376.jpg"/>
          <p:cNvPicPr>
            <a:picLocks noChangeAspect="1" noChangeArrowheads="1"/>
          </p:cNvPicPr>
          <p:nvPr/>
        </p:nvPicPr>
        <p:blipFill>
          <a:blip r:embed="rId2"/>
          <a:srcRect/>
          <a:stretch>
            <a:fillRect/>
          </a:stretch>
        </p:blipFill>
        <p:spPr bwMode="auto">
          <a:xfrm>
            <a:off x="2714612" y="2357430"/>
            <a:ext cx="3357586" cy="4976848"/>
          </a:xfrm>
          <a:prstGeom prst="rect">
            <a:avLst/>
          </a:prstGeom>
          <a:noFill/>
        </p:spPr>
      </p:pic>
    </p:spTree>
    <p:extLst>
      <p:ext uri="{BB962C8B-B14F-4D97-AF65-F5344CB8AC3E}">
        <p14:creationId xmlns:p14="http://schemas.microsoft.com/office/powerpoint/2010/main" val="21289693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YANİ ÖZET? </a:t>
            </a:r>
            <a:endParaRPr lang="tr-TR" dirty="0"/>
          </a:p>
        </p:txBody>
      </p:sp>
      <p:sp>
        <p:nvSpPr>
          <p:cNvPr id="3" name="2 İçerik Yer Tutucusu"/>
          <p:cNvSpPr>
            <a:spLocks noGrp="1"/>
          </p:cNvSpPr>
          <p:nvPr>
            <p:ph idx="1"/>
          </p:nvPr>
        </p:nvSpPr>
        <p:spPr/>
        <p:txBody>
          <a:bodyPr/>
          <a:lstStyle/>
          <a:p>
            <a:pPr>
              <a:buFont typeface="Wingdings" panose="05000000000000000000" pitchFamily="2" charset="2"/>
              <a:buChar char="v"/>
            </a:pPr>
            <a:r>
              <a:rPr lang="tr-TR" dirty="0" smtClean="0"/>
              <a:t>Ertelemekten kurtulman gerek; emeklerini çalıyor. </a:t>
            </a:r>
          </a:p>
          <a:p>
            <a:pPr>
              <a:buFont typeface="Wingdings" panose="05000000000000000000" pitchFamily="2" charset="2"/>
              <a:buChar char="v"/>
            </a:pPr>
            <a:r>
              <a:rPr lang="tr-TR" dirty="0" smtClean="0"/>
              <a:t>Motivasyonunu arttıracak sözler-filmler bul. </a:t>
            </a:r>
          </a:p>
          <a:p>
            <a:pPr>
              <a:buFont typeface="Wingdings" panose="05000000000000000000" pitchFamily="2" charset="2"/>
              <a:buChar char="v"/>
            </a:pPr>
            <a:r>
              <a:rPr lang="tr-TR" dirty="0" smtClean="0"/>
              <a:t>Kendini engelleme.</a:t>
            </a:r>
          </a:p>
          <a:p>
            <a:pPr>
              <a:buFont typeface="Wingdings" panose="05000000000000000000" pitchFamily="2" charset="2"/>
              <a:buChar char="v"/>
            </a:pPr>
            <a:r>
              <a:rPr lang="tr-TR" dirty="0" smtClean="0"/>
              <a:t> Umutlu ol; kendine inan. </a:t>
            </a:r>
          </a:p>
          <a:p>
            <a:pPr>
              <a:buFont typeface="Wingdings" panose="05000000000000000000" pitchFamily="2" charset="2"/>
              <a:buChar char="v"/>
            </a:pPr>
            <a:r>
              <a:rPr lang="tr-TR" dirty="0" smtClean="0"/>
              <a:t>Kendini ihmal etme.</a:t>
            </a:r>
          </a:p>
          <a:p>
            <a:pPr>
              <a:buFont typeface="Wingdings" panose="05000000000000000000" pitchFamily="2" charset="2"/>
              <a:buChar char="v"/>
            </a:pPr>
            <a:r>
              <a:rPr lang="tr-TR" dirty="0" smtClean="0"/>
              <a:t>Cesur ol.</a:t>
            </a:r>
            <a:endParaRPr lang="tr-TR"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b="1" dirty="0" smtClean="0"/>
              <a:t/>
            </a:r>
            <a:br>
              <a:rPr lang="tr-TR" b="1" dirty="0" smtClean="0"/>
            </a:br>
            <a:r>
              <a:rPr lang="tr-TR" b="1" dirty="0"/>
              <a:t/>
            </a:r>
            <a:br>
              <a:rPr lang="tr-TR" b="1" dirty="0"/>
            </a:br>
            <a:r>
              <a:rPr lang="tr-TR" b="1" dirty="0" smtClean="0"/>
              <a:t/>
            </a:r>
            <a:br>
              <a:rPr lang="tr-TR" b="1" dirty="0" smtClean="0"/>
            </a:br>
            <a:r>
              <a:rPr lang="tr-TR" b="1" dirty="0"/>
              <a:t/>
            </a:r>
            <a:br>
              <a:rPr lang="tr-TR" b="1" dirty="0"/>
            </a:br>
            <a:r>
              <a:rPr lang="tr-TR" b="1" dirty="0" smtClean="0"/>
              <a:t/>
            </a:r>
            <a:br>
              <a:rPr lang="tr-TR" b="1" dirty="0" smtClean="0"/>
            </a:br>
            <a:r>
              <a:rPr lang="tr-TR" b="1" dirty="0"/>
              <a:t/>
            </a:r>
            <a:br>
              <a:rPr lang="tr-TR" b="1" dirty="0"/>
            </a:br>
            <a:r>
              <a:rPr lang="tr-TR" b="1" dirty="0" smtClean="0"/>
              <a:t/>
            </a:r>
            <a:br>
              <a:rPr lang="tr-TR" b="1" dirty="0" smtClean="0"/>
            </a:br>
            <a:r>
              <a:rPr lang="tr-TR" b="1" dirty="0" smtClean="0"/>
              <a:t>EN ÖNEMLİSİ KENDİNE DEĞER VER. HİÇBİR ŞEY SENDEN ÖNEMLİ DEĞİL. </a:t>
            </a:r>
            <a:endParaRPr lang="tr-TR" b="1" dirty="0"/>
          </a:p>
        </p:txBody>
      </p:sp>
      <p:sp>
        <p:nvSpPr>
          <p:cNvPr id="3" name="2 İçerik Yer Tutucusu"/>
          <p:cNvSpPr>
            <a:spLocks noGrp="1"/>
          </p:cNvSpPr>
          <p:nvPr>
            <p:ph idx="1"/>
          </p:nvPr>
        </p:nvSpPr>
        <p:spPr/>
        <p:txBody>
          <a:bodyPr/>
          <a:lstStyle/>
          <a:p>
            <a:endParaRPr lang="tr-TR"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BU HEDEFLERE ULAŞMAK İÇİN</a:t>
            </a:r>
            <a:br>
              <a:rPr lang="tr-TR" dirty="0" smtClean="0"/>
            </a:br>
            <a:r>
              <a:rPr lang="tr-TR" dirty="0" smtClean="0"/>
              <a:t> NELER YAPIYORSUNUZ?</a:t>
            </a:r>
            <a:endParaRPr lang="tr-TR" dirty="0"/>
          </a:p>
        </p:txBody>
      </p:sp>
      <p:sp>
        <p:nvSpPr>
          <p:cNvPr id="3" name="2 İçerik Yer Tutucusu"/>
          <p:cNvSpPr>
            <a:spLocks noGrp="1"/>
          </p:cNvSpPr>
          <p:nvPr>
            <p:ph idx="1"/>
          </p:nvPr>
        </p:nvSpPr>
        <p:spPr/>
        <p:txBody>
          <a:bodyPr/>
          <a:lstStyle/>
          <a:p>
            <a:endParaRPr lang="tr-TR" dirty="0"/>
          </a:p>
        </p:txBody>
      </p:sp>
      <p:pic>
        <p:nvPicPr>
          <p:cNvPr id="6" name="Picture 2" descr="http://i4.ofpof.com/content/4bw9e8rvsv/birbirinden-komik-28-deli-karikaturu_780x446.png"/>
          <p:cNvPicPr>
            <a:picLocks noChangeAspect="1" noChangeArrowheads="1"/>
          </p:cNvPicPr>
          <p:nvPr/>
        </p:nvPicPr>
        <p:blipFill>
          <a:blip r:embed="rId2"/>
          <a:srcRect/>
          <a:stretch>
            <a:fillRect/>
          </a:stretch>
        </p:blipFill>
        <p:spPr bwMode="auto">
          <a:xfrm>
            <a:off x="357158" y="2000240"/>
            <a:ext cx="8495632" cy="485776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FIRTINA ÇIKTIĞINDA UYUYABİLİYOR MUSUN?</a:t>
            </a:r>
            <a:endParaRPr lang="tr-TR" dirty="0"/>
          </a:p>
        </p:txBody>
      </p:sp>
      <p:sp>
        <p:nvSpPr>
          <p:cNvPr id="3" name="2 İçerik Yer Tutucusu"/>
          <p:cNvSpPr>
            <a:spLocks noGrp="1"/>
          </p:cNvSpPr>
          <p:nvPr>
            <p:ph idx="1"/>
          </p:nvPr>
        </p:nvSpPr>
        <p:spPr/>
        <p:txBody>
          <a:bodyPr>
            <a:normAutofit/>
          </a:bodyPr>
          <a:lstStyle/>
          <a:p>
            <a:r>
              <a:rPr lang="tr-TR" sz="2400" dirty="0" smtClean="0"/>
              <a:t>Zamanın birinde bir çiftçi fırtınalı bir tepede bir çiftlik satın alır ve yanında çalışacak eleman aramaya başlar. Her bulduğu “ben bu fırtınalı yerde çalışmam, canımı sokakta bulmadım” diyerek işi reddeder. </a:t>
            </a:r>
          </a:p>
          <a:p>
            <a:endParaRPr lang="tr-TR" sz="2400" dirty="0"/>
          </a:p>
        </p:txBody>
      </p:sp>
      <p:pic>
        <p:nvPicPr>
          <p:cNvPr id="4" name="Picture 2" descr="http://weknowyourdreams.com/images/storm/storm-01.jpg"/>
          <p:cNvPicPr>
            <a:picLocks noChangeAspect="1" noChangeArrowheads="1"/>
          </p:cNvPicPr>
          <p:nvPr/>
        </p:nvPicPr>
        <p:blipFill>
          <a:blip r:embed="rId2" cstate="print"/>
          <a:srcRect/>
          <a:stretch>
            <a:fillRect/>
          </a:stretch>
        </p:blipFill>
        <p:spPr>
          <a:xfrm>
            <a:off x="0" y="3286124"/>
            <a:ext cx="9144000" cy="3571876"/>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FIRTINA ÇIKTIĞINDA UYUYABİLİYOR MUSUN?</a:t>
            </a:r>
            <a:endParaRPr lang="tr-TR" dirty="0"/>
          </a:p>
        </p:txBody>
      </p:sp>
      <p:sp>
        <p:nvSpPr>
          <p:cNvPr id="3" name="2 İçerik Yer Tutucusu"/>
          <p:cNvSpPr>
            <a:spLocks noGrp="1"/>
          </p:cNvSpPr>
          <p:nvPr>
            <p:ph idx="1"/>
          </p:nvPr>
        </p:nvSpPr>
        <p:spPr/>
        <p:txBody>
          <a:bodyPr>
            <a:normAutofit/>
          </a:bodyPr>
          <a:lstStyle/>
          <a:p>
            <a:r>
              <a:rPr lang="tr-TR" sz="2000" dirty="0" smtClean="0"/>
              <a:t>Derken yaşlıca bir adam gelerek işi kabul eder; çiftlik sahibi de başka seçeneği olmadığı için istemeye istemeye yaşlı adamı yanına alır. Adama çiftlik işlerinden anlayıp anlamadığını sorduğunda yaşlı adam “Sayılır, fırtına çıktığında uyuyabilirim”. Der. Çiftlik sahibi sözlere anlam veremez, “çattık herhalde ama başka da eleman yok” diyerek umursamaz.</a:t>
            </a:r>
          </a:p>
          <a:p>
            <a:endParaRPr lang="tr-TR" sz="2000" dirty="0"/>
          </a:p>
        </p:txBody>
      </p:sp>
      <p:pic>
        <p:nvPicPr>
          <p:cNvPr id="4" name="Picture 2" descr="http://weknowyourdreams.com/images/storm/storm-01.jpg"/>
          <p:cNvPicPr>
            <a:picLocks noChangeAspect="1" noChangeArrowheads="1"/>
          </p:cNvPicPr>
          <p:nvPr/>
        </p:nvPicPr>
        <p:blipFill>
          <a:blip r:embed="rId2" cstate="print"/>
          <a:srcRect/>
          <a:stretch>
            <a:fillRect/>
          </a:stretch>
        </p:blipFill>
        <p:spPr>
          <a:xfrm>
            <a:off x="0" y="3286124"/>
            <a:ext cx="9144000" cy="3571876"/>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FIRTINA ÇIKTIĞINDA UYUYABİLİYOR MUSUN?</a:t>
            </a:r>
            <a:endParaRPr lang="tr-TR" dirty="0"/>
          </a:p>
        </p:txBody>
      </p:sp>
      <p:sp>
        <p:nvSpPr>
          <p:cNvPr id="3" name="2 İçerik Yer Tutucusu"/>
          <p:cNvSpPr>
            <a:spLocks noGrp="1"/>
          </p:cNvSpPr>
          <p:nvPr>
            <p:ph idx="1"/>
          </p:nvPr>
        </p:nvSpPr>
        <p:spPr/>
        <p:txBody>
          <a:bodyPr>
            <a:normAutofit/>
          </a:bodyPr>
          <a:lstStyle/>
          <a:p>
            <a:r>
              <a:rPr lang="tr-TR" sz="2000" dirty="0" smtClean="0"/>
              <a:t>Aradan birkaç hafta geçtiğinde çiftlikte her işin düzenli yürüdüğünü görerek rahatlayan çiftlik sahibi bir gece kopan büyük fırtınanın sesinden uyanır fakat eleman ortalıkta değildir. Yatağında bulduğu yaşlı elemana “kalksana, çiftlik başımıza yıkılacak, işini yap” dese de yaşlı adam “ben size fırtına çıktığında uyuyabileceğimi söylemiştim; siz de uyuyun.” der.</a:t>
            </a:r>
          </a:p>
          <a:p>
            <a:endParaRPr lang="tr-TR" sz="2000" dirty="0"/>
          </a:p>
        </p:txBody>
      </p:sp>
      <p:pic>
        <p:nvPicPr>
          <p:cNvPr id="4" name="Picture 2" descr="http://weknowyourdreams.com/images/storm/storm-01.jpg"/>
          <p:cNvPicPr>
            <a:picLocks noChangeAspect="1" noChangeArrowheads="1"/>
          </p:cNvPicPr>
          <p:nvPr/>
        </p:nvPicPr>
        <p:blipFill>
          <a:blip r:embed="rId2" cstate="print"/>
          <a:srcRect/>
          <a:stretch>
            <a:fillRect/>
          </a:stretch>
        </p:blipFill>
        <p:spPr>
          <a:xfrm>
            <a:off x="0" y="3286124"/>
            <a:ext cx="9144000" cy="3571876"/>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FIRTINA ÇIKTIĞINDA UYUYABİLİYOR MUSUN?</a:t>
            </a:r>
            <a:endParaRPr lang="tr-TR" dirty="0"/>
          </a:p>
        </p:txBody>
      </p:sp>
      <p:sp>
        <p:nvSpPr>
          <p:cNvPr id="3" name="2 İçerik Yer Tutucusu"/>
          <p:cNvSpPr>
            <a:spLocks noGrp="1"/>
          </p:cNvSpPr>
          <p:nvPr>
            <p:ph idx="1"/>
          </p:nvPr>
        </p:nvSpPr>
        <p:spPr/>
        <p:txBody>
          <a:bodyPr>
            <a:normAutofit/>
          </a:bodyPr>
          <a:lstStyle/>
          <a:p>
            <a:pPr fontAlgn="base">
              <a:buNone/>
            </a:pPr>
            <a:r>
              <a:rPr lang="tr-TR" sz="2000" dirty="0" smtClean="0"/>
              <a:t>Yine anlam vermese de çiftlik sahibi </a:t>
            </a:r>
            <a:r>
              <a:rPr lang="tr-TR" sz="2000" dirty="0" err="1" smtClean="0"/>
              <a:t>ciftliğini</a:t>
            </a:r>
            <a:r>
              <a:rPr lang="tr-TR" sz="2000" dirty="0" smtClean="0"/>
              <a:t> kurtarmak için koşmaya başlar; dışarı çıktığında saman balyalarının birleştirildiğini, bağlandığını, hayvanların ahırlara sokulduğunu, kepenklerin kapatılıp kapıların desteklendiğini görür ve derin bir oh çeker. </a:t>
            </a:r>
          </a:p>
          <a:p>
            <a:pPr fontAlgn="base">
              <a:buNone/>
            </a:pPr>
            <a:r>
              <a:rPr lang="tr-TR" sz="2000" dirty="0" smtClean="0"/>
              <a:t>Sonunda fırtına çıktığında uyuyabilmenin ne demek olduğunu anlamıştır. </a:t>
            </a:r>
          </a:p>
          <a:p>
            <a:r>
              <a:rPr lang="tr-TR" sz="2000" dirty="0" smtClean="0"/>
              <a:t>.</a:t>
            </a:r>
          </a:p>
          <a:p>
            <a:endParaRPr lang="tr-TR" sz="2000" dirty="0"/>
          </a:p>
        </p:txBody>
      </p:sp>
      <p:pic>
        <p:nvPicPr>
          <p:cNvPr id="4" name="Picture 2" descr="http://weknowyourdreams.com/images/storm/storm-01.jpg"/>
          <p:cNvPicPr>
            <a:picLocks noChangeAspect="1" noChangeArrowheads="1"/>
          </p:cNvPicPr>
          <p:nvPr/>
        </p:nvPicPr>
        <p:blipFill>
          <a:blip r:embed="rId2" cstate="print"/>
          <a:srcRect/>
          <a:stretch>
            <a:fillRect/>
          </a:stretch>
        </p:blipFill>
        <p:spPr>
          <a:xfrm>
            <a:off x="0" y="3286124"/>
            <a:ext cx="9144000" cy="3571876"/>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VARAN BİR: </a:t>
            </a:r>
            <a:br>
              <a:rPr lang="tr-TR" dirty="0" smtClean="0"/>
            </a:br>
            <a:r>
              <a:rPr lang="tr-TR" dirty="0" smtClean="0"/>
              <a:t>HAYAT FIRTINALARLA DOLU BİR YOLCULUKTUR.</a:t>
            </a:r>
            <a:endParaRPr lang="tr-TR" dirty="0"/>
          </a:p>
        </p:txBody>
      </p:sp>
      <p:sp>
        <p:nvSpPr>
          <p:cNvPr id="3" name="2 İçerik Yer Tutucusu"/>
          <p:cNvSpPr>
            <a:spLocks noGrp="1"/>
          </p:cNvSpPr>
          <p:nvPr>
            <p:ph idx="1"/>
          </p:nvPr>
        </p:nvSpPr>
        <p:spPr/>
        <p:txBody>
          <a:bodyPr>
            <a:normAutofit/>
          </a:bodyPr>
          <a:lstStyle/>
          <a:p>
            <a:pPr>
              <a:buNone/>
            </a:pPr>
            <a:r>
              <a:rPr lang="tr-TR" sz="2800" dirty="0" smtClean="0"/>
              <a:t/>
            </a:r>
            <a:br>
              <a:rPr lang="tr-TR" sz="2800" dirty="0" smtClean="0"/>
            </a:br>
            <a:r>
              <a:rPr lang="tr-TR" sz="2800" dirty="0" smtClean="0"/>
              <a:t>Fırtına çıkmadan yapacağınız hazırlık fırtına çıktığında uyuyabilmenizi sağlayacaktır.  </a:t>
            </a:r>
          </a:p>
          <a:p>
            <a:endParaRPr lang="tr-TR" sz="2800" dirty="0"/>
          </a:p>
        </p:txBody>
      </p:sp>
      <p:pic>
        <p:nvPicPr>
          <p:cNvPr id="4" name="Picture 2" descr="http://www.mrwallpaper.com/wallpapers/sunny-day-landscape-1280x1024.jpg"/>
          <p:cNvPicPr>
            <a:picLocks noChangeAspect="1" noChangeArrowheads="1"/>
          </p:cNvPicPr>
          <p:nvPr/>
        </p:nvPicPr>
        <p:blipFill>
          <a:blip r:embed="rId2"/>
          <a:srcRect/>
          <a:stretch>
            <a:fillRect/>
          </a:stretch>
        </p:blipFill>
        <p:spPr bwMode="auto">
          <a:xfrm>
            <a:off x="0" y="2893214"/>
            <a:ext cx="9144000" cy="396478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268</TotalTime>
  <Words>705</Words>
  <Application>Microsoft Office PowerPoint</Application>
  <PresentationFormat>Ekran Gösterisi (4:3)</PresentationFormat>
  <Paragraphs>99</Paragraphs>
  <Slides>34</Slides>
  <Notes>0</Notes>
  <HiddenSlides>0</HiddenSlides>
  <MMClips>0</MMClips>
  <ScaleCrop>false</ScaleCrop>
  <HeadingPairs>
    <vt:vector size="4" baseType="variant">
      <vt:variant>
        <vt:lpstr>Tema</vt:lpstr>
      </vt:variant>
      <vt:variant>
        <vt:i4>1</vt:i4>
      </vt:variant>
      <vt:variant>
        <vt:lpstr>Slayt Başlıkları</vt:lpstr>
      </vt:variant>
      <vt:variant>
        <vt:i4>34</vt:i4>
      </vt:variant>
    </vt:vector>
  </HeadingPairs>
  <TitlesOfParts>
    <vt:vector size="35" baseType="lpstr">
      <vt:lpstr>Ofis Teması</vt:lpstr>
      <vt:lpstr> MOTİVASYON</vt:lpstr>
      <vt:lpstr>NEDEN BURADASINIZ?</vt:lpstr>
      <vt:lpstr>HEPİMİZİN HEDEFLERİ VE  GELECEKTEN BEKLENTİLERİ VAR</vt:lpstr>
      <vt:lpstr>BU HEDEFLERE ULAŞMAK İÇİN  NELER YAPIYORSUNUZ?</vt:lpstr>
      <vt:lpstr>FIRTINA ÇIKTIĞINDA UYUYABİLİYOR MUSUN?</vt:lpstr>
      <vt:lpstr>FIRTINA ÇIKTIĞINDA UYUYABİLİYOR MUSUN?</vt:lpstr>
      <vt:lpstr>FIRTINA ÇIKTIĞINDA UYUYABİLİYOR MUSUN?</vt:lpstr>
      <vt:lpstr>FIRTINA ÇIKTIĞINDA UYUYABİLİYOR MUSUN?</vt:lpstr>
      <vt:lpstr>VARAN BİR:  HAYAT FIRTINALARLA DOLU BİR YOLCULUKTUR.</vt:lpstr>
      <vt:lpstr>VARAN İKİ: HAYAT ÜNİVERSİTELERİN  ANAHTARINI ALTIN TEPSİDE SUNMUYOR</vt:lpstr>
      <vt:lpstr>VARAN ÜÇ: ŞİKAYET ETMEK GERÇEK DURUMU DEĞİŞTİRMEYECEK.</vt:lpstr>
      <vt:lpstr>VARAN DÖRT: KİMSE SENİN YERİNE SINAVA GİREMEYECEK </vt:lpstr>
      <vt:lpstr>VARAN BEŞ: KEŞKELER HAYATI DAHA KATLANILAMAZ KILMAKTAN BAŞKA İŞE YARAMAYACAK…</vt:lpstr>
      <vt:lpstr>VARAN ALTI: ZAMANI GERİYE ALAMAYIZ AMA DAHA İYİSİ VAR.  </vt:lpstr>
      <vt:lpstr>VARAN ALTI: BAHANELERİN ARKASINA SAKLANARAK BAŞARI KENDİ KENDİNE GELMEZ.</vt:lpstr>
      <vt:lpstr>       NASIL OLUYOR?</vt:lpstr>
      <vt:lpstr>DERS ÇALIŞMAK BİZE GELECEK SUNACAKTIR</vt:lpstr>
      <vt:lpstr>ANCAK BAŞARI EMEK İSTER.</vt:lpstr>
      <vt:lpstr>MOTİVASYON SENİ HAREKETE GEÇİREN GÜÇTÜR.</vt:lpstr>
      <vt:lpstr>MOTİVASYONUNU NE DÜŞÜRÜYOR?</vt:lpstr>
      <vt:lpstr>BİRİNCİ KURAL: AMACINIZI, HEDEFİNİZİ BELİRLEMEK. </vt:lpstr>
      <vt:lpstr>HEDEFLERİMİZ GERÇEKÇİ OLACAK</vt:lpstr>
      <vt:lpstr>İKİNCİ KURAL: BAŞARACAĞINA İNANMAK</vt:lpstr>
      <vt:lpstr>ÜÇÜNCÜ KURAL: ODAKLANMAK VE VAZGEÇMEMEK</vt:lpstr>
      <vt:lpstr>DÖRDÜNCÜ KURAL: BUGÜNÜN İŞİNİ YARINA BIRAKMAMAK…</vt:lpstr>
      <vt:lpstr>HOCAM BEN DERS ÇALIŞIRKEN UYKUM GELİYOR ÇALIŞAMIYORUM </vt:lpstr>
      <vt:lpstr>BEŞİNCİ KURAL: KARARLILIK</vt:lpstr>
      <vt:lpstr>ALTINCI KURAL: UMUDUNU KAYBETMEMEK</vt:lpstr>
      <vt:lpstr>YEDİNCİ KURAL: SORUMLULUĞUNU KABUL ETMEK</vt:lpstr>
      <vt:lpstr>SEKİZİNCİ KURAL: BAŞARIDA DEDİĞİMİZDE NE ANLIYORSUN?</vt:lpstr>
      <vt:lpstr>DOKUZUNCU KURAL: TAVŞAN KADAR HIZLI OLMASAN DA KAPLUMBAĞA KADAR KARARLI OL.</vt:lpstr>
      <vt:lpstr>ONUNCU KURAL: CESUR OL.</vt:lpstr>
      <vt:lpstr>YANİ ÖZET? </vt:lpstr>
      <vt:lpstr>       EN ÖNEMLİSİ KENDİNE DEĞER VER. HİÇBİR ŞEY SENDEN ÖNEMLİ DEĞİL.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Buğra Topkara</dc:creator>
  <cp:lastModifiedBy>Nida Bil</cp:lastModifiedBy>
  <cp:revision>30</cp:revision>
  <dcterms:created xsi:type="dcterms:W3CDTF">2017-02-03T10:33:21Z</dcterms:created>
  <dcterms:modified xsi:type="dcterms:W3CDTF">2020-06-04T10:17:33Z</dcterms:modified>
</cp:coreProperties>
</file>