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0"/>
  </p:notesMasterIdLst>
  <p:sldIdLst>
    <p:sldId id="280" r:id="rId2"/>
    <p:sldId id="273" r:id="rId3"/>
    <p:sldId id="281" r:id="rId4"/>
    <p:sldId id="272" r:id="rId5"/>
    <p:sldId id="282" r:id="rId6"/>
    <p:sldId id="274" r:id="rId7"/>
    <p:sldId id="279" r:id="rId8"/>
    <p:sldId id="28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75" d="100"/>
          <a:sy n="75" d="100"/>
        </p:scale>
        <p:origin x="-123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86BA3F-753B-4ED3-B3F0-C88412479180}" type="datetimeFigureOut">
              <a:rPr lang="tr-TR" smtClean="0"/>
              <a:t>04.06.2020</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5B46EF-B81A-48AE-9EC4-5CE7131747F0}" type="slidenum">
              <a:rPr lang="tr-TR" smtClean="0"/>
              <a:t>‹#›</a:t>
            </a:fld>
            <a:endParaRPr lang="tr-TR"/>
          </a:p>
        </p:txBody>
      </p:sp>
    </p:spTree>
    <p:extLst>
      <p:ext uri="{BB962C8B-B14F-4D97-AF65-F5344CB8AC3E}">
        <p14:creationId xmlns:p14="http://schemas.microsoft.com/office/powerpoint/2010/main" val="2891065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E5B46EF-B81A-48AE-9EC4-5CE7131747F0}" type="slidenum">
              <a:rPr lang="tr-TR" smtClean="0"/>
              <a:t>6</a:t>
            </a:fld>
            <a:endParaRPr lang="tr-TR"/>
          </a:p>
        </p:txBody>
      </p:sp>
    </p:spTree>
    <p:extLst>
      <p:ext uri="{BB962C8B-B14F-4D97-AF65-F5344CB8AC3E}">
        <p14:creationId xmlns:p14="http://schemas.microsoft.com/office/powerpoint/2010/main" val="968929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EF2732F8-18AF-488B-BC4D-C9399DB00108}" type="datetimeFigureOut">
              <a:rPr lang="tr-TR" smtClean="0"/>
              <a:t>04.06.2020</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230BE8B3-B811-47E2-94CD-D3FF50D9BC9F}"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EF2732F8-18AF-488B-BC4D-C9399DB00108}" type="datetimeFigureOut">
              <a:rPr lang="tr-TR" smtClean="0"/>
              <a:t>04.06.2020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30BE8B3-B811-47E2-94CD-D3FF50D9BC9F}"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EF2732F8-18AF-488B-BC4D-C9399DB00108}" type="datetimeFigureOut">
              <a:rPr lang="tr-TR" smtClean="0"/>
              <a:t>04.06.2020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30BE8B3-B811-47E2-94CD-D3FF50D9BC9F}"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EF2732F8-18AF-488B-BC4D-C9399DB00108}" type="datetimeFigureOut">
              <a:rPr lang="tr-TR" smtClean="0"/>
              <a:t>04.06.2020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30BE8B3-B811-47E2-94CD-D3FF50D9BC9F}"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EF2732F8-18AF-488B-BC4D-C9399DB00108}" type="datetimeFigureOut">
              <a:rPr lang="tr-TR" smtClean="0"/>
              <a:t>04.06.2020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30BE8B3-B811-47E2-94CD-D3FF50D9BC9F}"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EF2732F8-18AF-488B-BC4D-C9399DB00108}" type="datetimeFigureOut">
              <a:rPr lang="tr-TR" smtClean="0"/>
              <a:t>04.06.2020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30BE8B3-B811-47E2-94CD-D3FF50D9BC9F}"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EF2732F8-18AF-488B-BC4D-C9399DB00108}" type="datetimeFigureOut">
              <a:rPr lang="tr-TR" smtClean="0"/>
              <a:t>04.06.2020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30BE8B3-B811-47E2-94CD-D3FF50D9BC9F}"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EF2732F8-18AF-488B-BC4D-C9399DB00108}" type="datetimeFigureOut">
              <a:rPr lang="tr-TR" smtClean="0"/>
              <a:t>04.06.2020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30BE8B3-B811-47E2-94CD-D3FF50D9BC9F}"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2732F8-18AF-488B-BC4D-C9399DB00108}" type="datetimeFigureOut">
              <a:rPr lang="tr-TR" smtClean="0"/>
              <a:t>04.06.2020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30BE8B3-B811-47E2-94CD-D3FF50D9BC9F}"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EF2732F8-18AF-488B-BC4D-C9399DB00108}" type="datetimeFigureOut">
              <a:rPr lang="tr-TR" smtClean="0"/>
              <a:t>04.06.2020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30BE8B3-B811-47E2-94CD-D3FF50D9BC9F}"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EF2732F8-18AF-488B-BC4D-C9399DB00108}" type="datetimeFigureOut">
              <a:rPr lang="tr-TR" smtClean="0"/>
              <a:t>04.06.2020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230BE8B3-B811-47E2-94CD-D3FF50D9BC9F}" type="slidenum">
              <a:rPr lang="tr-TR" smtClean="0"/>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F2732F8-18AF-488B-BC4D-C9399DB00108}" type="datetimeFigureOut">
              <a:rPr lang="tr-TR" smtClean="0"/>
              <a:t>04.06.2020</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30BE8B3-B811-47E2-94CD-D3FF50D9BC9F}" type="slidenum">
              <a:rPr lang="tr-TR" smtClean="0"/>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132856"/>
            <a:ext cx="8229600" cy="3744416"/>
          </a:xfrm>
        </p:spPr>
        <p:txBody>
          <a:bodyPr>
            <a:noAutofit/>
          </a:bodyPr>
          <a:lstStyle/>
          <a:p>
            <a:pPr algn="ctr"/>
            <a:r>
              <a:rPr lang="tr-TR" sz="3600" dirty="0" smtClean="0"/>
              <a:t>              </a:t>
            </a:r>
            <a:br>
              <a:rPr lang="tr-TR" sz="3600" dirty="0" smtClean="0"/>
            </a:br>
            <a:r>
              <a:rPr lang="tr-TR" sz="3600" dirty="0"/>
              <a:t/>
            </a:r>
            <a:br>
              <a:rPr lang="tr-TR" sz="3600" dirty="0"/>
            </a:br>
            <a:r>
              <a:rPr lang="tr-TR" sz="3600" dirty="0" smtClean="0"/>
              <a:t/>
            </a:r>
            <a:br>
              <a:rPr lang="tr-TR" sz="3600" dirty="0" smtClean="0"/>
            </a:br>
            <a:r>
              <a:rPr lang="tr-TR" sz="3600" dirty="0"/>
              <a:t/>
            </a:r>
            <a:br>
              <a:rPr lang="tr-TR" sz="3600" dirty="0"/>
            </a:br>
            <a:r>
              <a:rPr lang="tr-TR" sz="3600" dirty="0" smtClean="0"/>
              <a:t/>
            </a:r>
            <a:br>
              <a:rPr lang="tr-TR" sz="3600" dirty="0" smtClean="0"/>
            </a:br>
            <a:r>
              <a:rPr lang="tr-TR" sz="3600" dirty="0"/>
              <a:t/>
            </a:r>
            <a:br>
              <a:rPr lang="tr-TR" sz="3600" dirty="0"/>
            </a:br>
            <a:r>
              <a:rPr lang="tr-TR" sz="3600" dirty="0" smtClean="0"/>
              <a:t>YKS SÜRECİNDE VELİLERİMİZ NELER YAPMALIDIR?</a:t>
            </a:r>
            <a:br>
              <a:rPr lang="tr-TR" sz="3600" dirty="0" smtClean="0"/>
            </a:br>
            <a:r>
              <a:rPr lang="tr-TR" sz="3600" dirty="0" smtClean="0"/>
              <a:t>				</a:t>
            </a:r>
            <a:r>
              <a:rPr lang="tr-TR" sz="1600" dirty="0" smtClean="0"/>
              <a:t>  	</a:t>
            </a:r>
            <a:br>
              <a:rPr lang="tr-TR" sz="1600" dirty="0" smtClean="0"/>
            </a:br>
            <a:r>
              <a:rPr lang="tr-TR" sz="1600" dirty="0"/>
              <a:t/>
            </a:r>
            <a:br>
              <a:rPr lang="tr-TR" sz="1600" dirty="0"/>
            </a:br>
            <a:r>
              <a:rPr lang="tr-TR" sz="1600" dirty="0" smtClean="0"/>
              <a:t>					Özge AYVAZOĞLU</a:t>
            </a:r>
            <a:br>
              <a:rPr lang="tr-TR" sz="1600" dirty="0" smtClean="0"/>
            </a:br>
            <a:r>
              <a:rPr lang="tr-TR" sz="1600" dirty="0" smtClean="0"/>
              <a:t>					Rehber Öğretmeni</a:t>
            </a:r>
            <a:endParaRPr lang="tr-TR" sz="1600"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63888" y="908720"/>
            <a:ext cx="2143125" cy="2133600"/>
          </a:xfrm>
          <a:prstGeom prst="rect">
            <a:avLst/>
          </a:prstGeom>
        </p:spPr>
      </p:pic>
    </p:spTree>
    <p:extLst>
      <p:ext uri="{BB962C8B-B14F-4D97-AF65-F5344CB8AC3E}">
        <p14:creationId xmlns:p14="http://schemas.microsoft.com/office/powerpoint/2010/main" val="3834649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normAutofit/>
          </a:bodyPr>
          <a:lstStyle/>
          <a:p>
            <a:endParaRPr lang="tr-TR" dirty="0"/>
          </a:p>
        </p:txBody>
      </p:sp>
      <p:sp>
        <p:nvSpPr>
          <p:cNvPr id="2" name="1 İçerik Yer Tutucusu"/>
          <p:cNvSpPr>
            <a:spLocks noGrp="1"/>
          </p:cNvSpPr>
          <p:nvPr>
            <p:ph idx="1"/>
          </p:nvPr>
        </p:nvSpPr>
        <p:spPr>
          <a:xfrm>
            <a:off x="457200" y="1481329"/>
            <a:ext cx="8229600" cy="3747872"/>
          </a:xfrm>
        </p:spPr>
        <p:txBody>
          <a:bodyPr>
            <a:normAutofit/>
          </a:bodyPr>
          <a:lstStyle/>
          <a:p>
            <a:endParaRPr lang="tr-TR" sz="2000" dirty="0" smtClean="0">
              <a:latin typeface="Arial Narrow" pitchFamily="34" charset="0"/>
            </a:endParaRPr>
          </a:p>
          <a:p>
            <a:endParaRPr lang="tr-TR" sz="2000" dirty="0" smtClean="0">
              <a:latin typeface="Arial Narrow" pitchFamily="34" charset="0"/>
            </a:endParaRPr>
          </a:p>
          <a:p>
            <a:r>
              <a:rPr lang="tr-TR" sz="2400" dirty="0" smtClean="0">
                <a:latin typeface="Arial Narrow" pitchFamily="34" charset="0"/>
              </a:rPr>
              <a:t>Çocuğunuzu destekleyin. Soruları çözemediğinde veya netleri düşük geldiğinde ona kızmanız veya onu küçümsemeniz öğrencinin özgüvenini zedeleyecektir. Çalışan bir öğrenci mutlaka ilerlemeye sağlayacaktır. Bu sebeple netlerinin yükseldiği derslerde yapıcı olun. Örn; “Tarih netin düşük çıkmış ama Matematik netlerin yükselmiş bu çok güzel.”</a:t>
            </a:r>
          </a:p>
          <a:p>
            <a:endParaRPr lang="tr-TR" sz="2000" dirty="0" smtClean="0">
              <a:latin typeface="Arial Narrow"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sz="2000" dirty="0" smtClean="0">
              <a:latin typeface="Arial Narrow" pitchFamily="34" charset="0"/>
            </a:endParaRPr>
          </a:p>
          <a:p>
            <a:r>
              <a:rPr lang="tr-TR" sz="2400" dirty="0" smtClean="0">
                <a:latin typeface="Times New Roman" pitchFamily="18" charset="0"/>
                <a:cs typeface="Times New Roman" pitchFamily="18" charset="0"/>
              </a:rPr>
              <a:t>Kesinlikle </a:t>
            </a:r>
            <a:r>
              <a:rPr lang="tr-TR" sz="2400" dirty="0">
                <a:latin typeface="Times New Roman" pitchFamily="18" charset="0"/>
                <a:cs typeface="Times New Roman" pitchFamily="18" charset="0"/>
              </a:rPr>
              <a:t>kıyaslama yapmayın. Kıyaslama yapmanız bir çatışmaya sebep olacaktır. Bunun sonucunda öğrenci tamamen çalışmayı bırakabilir. Sonucu kestirilemeyecek bu durum sebebiyle psikologlar da öğrenci için kıyaslama yapılmaması gerektiğini önermektedir. (</a:t>
            </a:r>
            <a:r>
              <a:rPr lang="tr-TR" sz="2400" dirty="0" err="1">
                <a:latin typeface="Times New Roman" pitchFamily="18" charset="0"/>
                <a:cs typeface="Times New Roman" pitchFamily="18" charset="0"/>
              </a:rPr>
              <a:t>Örn</a:t>
            </a:r>
            <a:r>
              <a:rPr lang="tr-TR" sz="2400" dirty="0">
                <a:latin typeface="Times New Roman" pitchFamily="18" charset="0"/>
                <a:cs typeface="Times New Roman" pitchFamily="18" charset="0"/>
              </a:rPr>
              <a:t>; Ahmet senden yüksek yapmış </a:t>
            </a:r>
            <a:r>
              <a:rPr lang="tr-TR" sz="2400" dirty="0" err="1">
                <a:latin typeface="Times New Roman" pitchFamily="18" charset="0"/>
                <a:cs typeface="Times New Roman" pitchFamily="18" charset="0"/>
              </a:rPr>
              <a:t>TYT’yi</a:t>
            </a:r>
            <a:r>
              <a:rPr lang="tr-TR" sz="2400" dirty="0">
                <a:latin typeface="Times New Roman" pitchFamily="18" charset="0"/>
                <a:cs typeface="Times New Roman" pitchFamily="18" charset="0"/>
              </a:rPr>
              <a:t> sen daha yerinde say)</a:t>
            </a:r>
          </a:p>
          <a:p>
            <a:endParaRPr lang="tr-TR" dirty="0"/>
          </a:p>
        </p:txBody>
      </p:sp>
    </p:spTree>
    <p:extLst>
      <p:ext uri="{BB962C8B-B14F-4D97-AF65-F5344CB8AC3E}">
        <p14:creationId xmlns:p14="http://schemas.microsoft.com/office/powerpoint/2010/main" val="4003436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normAutofit/>
          </a:bodyPr>
          <a:lstStyle/>
          <a:p>
            <a:endParaRPr lang="tr-TR" dirty="0"/>
          </a:p>
        </p:txBody>
      </p:sp>
      <p:sp>
        <p:nvSpPr>
          <p:cNvPr id="2" name="1 İçerik Yer Tutucusu"/>
          <p:cNvSpPr>
            <a:spLocks noGrp="1"/>
          </p:cNvSpPr>
          <p:nvPr>
            <p:ph idx="1"/>
          </p:nvPr>
        </p:nvSpPr>
        <p:spPr>
          <a:xfrm>
            <a:off x="457200" y="1481329"/>
            <a:ext cx="8229600" cy="4179920"/>
          </a:xfrm>
        </p:spPr>
        <p:txBody>
          <a:bodyPr>
            <a:normAutofit/>
          </a:bodyPr>
          <a:lstStyle/>
          <a:p>
            <a:pPr algn="just"/>
            <a:endParaRPr lang="tr-TR" sz="2400" dirty="0" smtClean="0">
              <a:latin typeface="Arial Narrow" pitchFamily="34" charset="0"/>
            </a:endParaRPr>
          </a:p>
          <a:p>
            <a:pPr algn="just"/>
            <a:r>
              <a:rPr lang="tr-TR" sz="2400" dirty="0" smtClean="0">
                <a:latin typeface="Times New Roman" pitchFamily="18" charset="0"/>
                <a:cs typeface="Times New Roman" pitchFamily="18" charset="0"/>
              </a:rPr>
              <a:t>Öğrenciyle birlikte bu sınava aslında veliler de girmektedir. Evde yaşanılan stres ortamı, öğrencinin durumu, kaygı, heyecan, korku, sevinç vs. gibi birçok duygu sınavdan önce yaşanabilmektedir. Çoğu veli ise bu süreçte çocuklarına nasıl yaklaşacaklarını bilememekte veya onları kendi haline bırakmayı seçmektedir.  Bu süreçte velilerin dikkat etmesi gereken bazı noktalar şöyledir: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z="2400" dirty="0">
                <a:latin typeface="Times New Roman" pitchFamily="18" charset="0"/>
                <a:cs typeface="Times New Roman" pitchFamily="18" charset="0"/>
              </a:rPr>
              <a:t>Çocuğunuzu gözlemleyin. Sınav sürecinde hangi duyguları yaşadığına dikkat edin. </a:t>
            </a:r>
            <a:r>
              <a:rPr lang="tr-TR" sz="2400" dirty="0" err="1">
                <a:latin typeface="Times New Roman" pitchFamily="18" charset="0"/>
                <a:cs typeface="Times New Roman" pitchFamily="18" charset="0"/>
              </a:rPr>
              <a:t>Müdahele</a:t>
            </a:r>
            <a:r>
              <a:rPr lang="tr-TR" sz="2400" dirty="0">
                <a:latin typeface="Times New Roman" pitchFamily="18" charset="0"/>
                <a:cs typeface="Times New Roman" pitchFamily="18" charset="0"/>
              </a:rPr>
              <a:t> etmeniz gereken bir durum olup olmadığına ilişkin (yoğun kaygı, aşırı korku veya kayıtsızlık) öğretmenleriyle konuşun. Yaşadıkları duruma yönelik çocuğunuzla da mutlaka konuşun. </a:t>
            </a:r>
          </a:p>
          <a:p>
            <a:endParaRPr lang="tr-TR" dirty="0"/>
          </a:p>
        </p:txBody>
      </p:sp>
    </p:spTree>
    <p:extLst>
      <p:ext uri="{BB962C8B-B14F-4D97-AF65-F5344CB8AC3E}">
        <p14:creationId xmlns:p14="http://schemas.microsoft.com/office/powerpoint/2010/main" val="18655532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normAutofit/>
          </a:bodyPr>
          <a:lstStyle/>
          <a:p>
            <a:endParaRPr lang="tr-TR" dirty="0"/>
          </a:p>
        </p:txBody>
      </p:sp>
      <p:sp>
        <p:nvSpPr>
          <p:cNvPr id="2" name="1 İçerik Yer Tutucusu"/>
          <p:cNvSpPr>
            <a:spLocks noGrp="1"/>
          </p:cNvSpPr>
          <p:nvPr>
            <p:ph idx="1"/>
          </p:nvPr>
        </p:nvSpPr>
        <p:spPr/>
        <p:txBody>
          <a:bodyPr>
            <a:noAutofit/>
          </a:bodyPr>
          <a:lstStyle/>
          <a:p>
            <a:r>
              <a:rPr lang="tr-TR" sz="2000" dirty="0" smtClean="0">
                <a:latin typeface="Times New Roman" pitchFamily="18" charset="0"/>
                <a:cs typeface="Times New Roman" pitchFamily="18" charset="0"/>
              </a:rPr>
              <a:t>Çocuğunuza yönelik olumlu düşüncelerinizi ve duygularınızı mutlaka ifade edin. Özellikle bu süreçte çocuğunuzun bunu duymaya ihtiyacı  olduğunu unutmayın. Gene de bu inançlarınızı onu baskı altına alacak şekilde kurmamaya dikkat edin. </a:t>
            </a:r>
          </a:p>
          <a:p>
            <a:endParaRPr lang="tr-TR" sz="2000" dirty="0" smtClean="0">
              <a:latin typeface="Times New Roman" pitchFamily="18" charset="0"/>
              <a:cs typeface="Times New Roman" pitchFamily="18" charset="0"/>
            </a:endParaRPr>
          </a:p>
          <a:p>
            <a:r>
              <a:rPr lang="tr-TR" sz="2000" dirty="0" smtClean="0">
                <a:latin typeface="Times New Roman" pitchFamily="18" charset="0"/>
                <a:cs typeface="Times New Roman" pitchFamily="18" charset="0"/>
              </a:rPr>
              <a:t>Örn; “Sana inanıyorum, ilk 5.000’e kesin gireceksin.” Yanlış.</a:t>
            </a:r>
          </a:p>
          <a:p>
            <a:r>
              <a:rPr lang="tr-TR" sz="2000" dirty="0" smtClean="0">
                <a:latin typeface="Times New Roman" pitchFamily="18" charset="0"/>
                <a:cs typeface="Times New Roman" pitchFamily="18" charset="0"/>
              </a:rPr>
              <a:t>Örn; “Sana inanıyorum, sana hep güvendim. Elinden geleni yapacaksın.” Doğru.</a:t>
            </a:r>
          </a:p>
          <a:p>
            <a:r>
              <a:rPr lang="tr-TR" sz="2000" dirty="0" smtClean="0">
                <a:latin typeface="Times New Roman" pitchFamily="18" charset="0"/>
                <a:cs typeface="Times New Roman" pitchFamily="18" charset="0"/>
              </a:rPr>
              <a:t>Kaygıya yol açabilecek konuşmaları çocuğunuzun duyabileceği ortamlarda yapmaktan kaçının. (Örn; Bu sene kazanamazsa ne yapalım?)</a:t>
            </a:r>
            <a:endParaRPr lang="tr-T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normAutofit/>
          </a:bodyPr>
          <a:lstStyle/>
          <a:p>
            <a:endParaRPr lang="tr-TR" dirty="0"/>
          </a:p>
        </p:txBody>
      </p:sp>
      <p:sp>
        <p:nvSpPr>
          <p:cNvPr id="2" name="1 İçerik Yer Tutucusu"/>
          <p:cNvSpPr>
            <a:spLocks noGrp="1"/>
          </p:cNvSpPr>
          <p:nvPr>
            <p:ph idx="1"/>
          </p:nvPr>
        </p:nvSpPr>
        <p:spPr>
          <a:xfrm>
            <a:off x="457200" y="1481329"/>
            <a:ext cx="8229600" cy="3675863"/>
          </a:xfrm>
        </p:spPr>
        <p:txBody>
          <a:bodyPr>
            <a:noAutofit/>
          </a:bodyPr>
          <a:lstStyle/>
          <a:p>
            <a:r>
              <a:rPr lang="tr-TR" sz="2400" dirty="0" smtClean="0">
                <a:latin typeface="Times New Roman" pitchFamily="18" charset="0"/>
                <a:cs typeface="Times New Roman" pitchFamily="18" charset="0"/>
              </a:rPr>
              <a:t>Çocuğunuzun beslenmesine dikkat edin. Ona mutlaka sabahları kahvaltı hazırlayın, soru çözerken meyve tabağı hazırlayın. Araştırmalara göre meyve tüketmek öğrencilerin dikkat eksikliğini azaltmaktadır. </a:t>
            </a:r>
          </a:p>
          <a:p>
            <a:endParaRPr lang="tr-TR" sz="2400" dirty="0" smtClean="0">
              <a:latin typeface="Times New Roman" pitchFamily="18" charset="0"/>
              <a:cs typeface="Times New Roman" pitchFamily="18" charset="0"/>
            </a:endParaRPr>
          </a:p>
          <a:p>
            <a:r>
              <a:rPr lang="tr-TR" sz="2400" dirty="0" smtClean="0">
                <a:latin typeface="Times New Roman" pitchFamily="18" charset="0"/>
                <a:cs typeface="Times New Roman" pitchFamily="18" charset="0"/>
              </a:rPr>
              <a:t>Haftanın bir gününde mutlaka 1-2 saat beraber vakit geçirin. (Örn; beraber yürüyüş, aile sohbeti vs.)</a:t>
            </a:r>
          </a:p>
          <a:p>
            <a:endParaRPr lang="tr-TR" sz="2400" dirty="0" smtClean="0">
              <a:latin typeface="Times New Roman" pitchFamily="18" charset="0"/>
              <a:cs typeface="Times New Roman" pitchFamily="18" charset="0"/>
            </a:endParaRPr>
          </a:p>
          <a:p>
            <a:r>
              <a:rPr lang="tr-TR" sz="2400" dirty="0" smtClean="0">
                <a:latin typeface="Times New Roman" pitchFamily="18" charset="0"/>
                <a:cs typeface="Times New Roman" pitchFamily="18" charset="0"/>
              </a:rPr>
              <a:t>Evde gürültü olmamasına dikkat edin. Akrabaya veya misafir ziyaretlerini kabul etmeyin.</a:t>
            </a:r>
            <a:endParaRPr lang="tr-TR" sz="2400" dirty="0">
              <a:latin typeface="Times New Roman" pitchFamily="18" charset="0"/>
              <a:cs typeface="Times New Roman" pitchFamily="18" charset="0"/>
            </a:endParaRPr>
          </a:p>
        </p:txBody>
      </p:sp>
      <p:pic>
        <p:nvPicPr>
          <p:cNvPr id="2054" name="Picture 6" descr="Aile Anne Baba - Pixabay'da ücretsiz vektör grafik"/>
          <p:cNvPicPr>
            <a:picLocks noChangeAspect="1" noChangeArrowheads="1"/>
          </p:cNvPicPr>
          <p:nvPr/>
        </p:nvPicPr>
        <p:blipFill>
          <a:blip r:embed="rId2" cstate="print"/>
          <a:srcRect/>
          <a:stretch>
            <a:fillRect/>
          </a:stretch>
        </p:blipFill>
        <p:spPr bwMode="auto">
          <a:xfrm>
            <a:off x="7761259" y="5077197"/>
            <a:ext cx="1382741" cy="1780803"/>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smtClean="0"/>
          </a:p>
          <a:p>
            <a:r>
              <a:rPr lang="tr-TR" sz="2400" dirty="0" smtClean="0">
                <a:latin typeface="Times New Roman" pitchFamily="18" charset="0"/>
                <a:cs typeface="Times New Roman" pitchFamily="18" charset="0"/>
              </a:rPr>
              <a:t>Ve en önemlisi her koşulda çocuğunuzu sevdiğinizi ona ifade ediniz. Sınavı kazanamamanın dünyanın sonu olacağı şeklinde mesajlar vermekten kaçının. Mutlaka geleceğine dair seçenekleri olabileceğini ifade ederek elinden geleni yapması için onu teşvik ediniz.</a:t>
            </a:r>
            <a:endParaRPr lang="tr-TR" sz="2400" dirty="0">
              <a:latin typeface="Times New Roman" pitchFamily="18" charset="0"/>
              <a:cs typeface="Times New Roman" pitchFamily="18" charset="0"/>
            </a:endParaRPr>
          </a:p>
        </p:txBody>
      </p:sp>
    </p:spTree>
    <p:extLst>
      <p:ext uri="{BB962C8B-B14F-4D97-AF65-F5344CB8AC3E}">
        <p14:creationId xmlns:p14="http://schemas.microsoft.com/office/powerpoint/2010/main" val="40953205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173</TotalTime>
  <Words>369</Words>
  <Application>Microsoft Office PowerPoint</Application>
  <PresentationFormat>Ekran Gösterisi (4:3)</PresentationFormat>
  <Paragraphs>22</Paragraphs>
  <Slides>8</Slides>
  <Notes>1</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Akış</vt:lpstr>
      <vt:lpstr>                    YKS SÜRECİNDE VELİLERİMİZ NELER YAPMALIDIR?               Özge AYVAZOĞLU      Rehber Öğretmeni</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YKS’YE BİR AY KALA</dc:title>
  <dc:creator>User</dc:creator>
  <cp:lastModifiedBy>Nida Bil</cp:lastModifiedBy>
  <cp:revision>21</cp:revision>
  <dcterms:created xsi:type="dcterms:W3CDTF">2020-05-18T08:53:35Z</dcterms:created>
  <dcterms:modified xsi:type="dcterms:W3CDTF">2020-06-04T10:18:51Z</dcterms:modified>
</cp:coreProperties>
</file>